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4"/>
    <p:sldMasterId id="2147483680" r:id="rId5"/>
    <p:sldMasterId id="2147483694" r:id="rId6"/>
  </p:sldMasterIdLst>
  <p:notesMasterIdLst>
    <p:notesMasterId r:id="rId60"/>
  </p:notesMasterIdLst>
  <p:handoutMasterIdLst>
    <p:handoutMasterId r:id="rId61"/>
  </p:handoutMasterIdLst>
  <p:sldIdLst>
    <p:sldId id="273" r:id="rId7"/>
    <p:sldId id="652" r:id="rId8"/>
    <p:sldId id="5938" r:id="rId9"/>
    <p:sldId id="5983" r:id="rId10"/>
    <p:sldId id="6001" r:id="rId11"/>
    <p:sldId id="5999" r:id="rId12"/>
    <p:sldId id="6002" r:id="rId13"/>
    <p:sldId id="6004" r:id="rId14"/>
    <p:sldId id="6003" r:id="rId15"/>
    <p:sldId id="6005" r:id="rId16"/>
    <p:sldId id="6006" r:id="rId17"/>
    <p:sldId id="6008" r:id="rId18"/>
    <p:sldId id="6007" r:id="rId19"/>
    <p:sldId id="6036" r:id="rId20"/>
    <p:sldId id="6011" r:id="rId21"/>
    <p:sldId id="6012" r:id="rId22"/>
    <p:sldId id="6013" r:id="rId23"/>
    <p:sldId id="6000" r:id="rId24"/>
    <p:sldId id="6034" r:id="rId25"/>
    <p:sldId id="6015" r:id="rId26"/>
    <p:sldId id="6016" r:id="rId27"/>
    <p:sldId id="6018" r:id="rId28"/>
    <p:sldId id="6019" r:id="rId29"/>
    <p:sldId id="6020" r:id="rId30"/>
    <p:sldId id="6021" r:id="rId31"/>
    <p:sldId id="6022" r:id="rId32"/>
    <p:sldId id="6023" r:id="rId33"/>
    <p:sldId id="6025" r:id="rId34"/>
    <p:sldId id="6024" r:id="rId35"/>
    <p:sldId id="6026" r:id="rId36"/>
    <p:sldId id="6027" r:id="rId37"/>
    <p:sldId id="6028" r:id="rId38"/>
    <p:sldId id="6029" r:id="rId39"/>
    <p:sldId id="6030" r:id="rId40"/>
    <p:sldId id="6031" r:id="rId41"/>
    <p:sldId id="6032" r:id="rId42"/>
    <p:sldId id="6037" r:id="rId43"/>
    <p:sldId id="6038" r:id="rId44"/>
    <p:sldId id="6039" r:id="rId45"/>
    <p:sldId id="6040" r:id="rId46"/>
    <p:sldId id="6042" r:id="rId47"/>
    <p:sldId id="6041" r:id="rId48"/>
    <p:sldId id="6043" r:id="rId49"/>
    <p:sldId id="6046" r:id="rId50"/>
    <p:sldId id="6044" r:id="rId51"/>
    <p:sldId id="6045" r:id="rId52"/>
    <p:sldId id="6047" r:id="rId53"/>
    <p:sldId id="6048" r:id="rId54"/>
    <p:sldId id="6049" r:id="rId55"/>
    <p:sldId id="6050" r:id="rId56"/>
    <p:sldId id="6051" r:id="rId57"/>
    <p:sldId id="6052" r:id="rId58"/>
    <p:sldId id="5971" r:id="rId59"/>
  </p:sldIdLst>
  <p:sldSz cx="10907713" cy="7775575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. 표지 및 목차" id="{4992ED6F-8FB5-403F-ABEA-CC9A3F2FFC66}">
          <p14:sldIdLst>
            <p14:sldId id="273"/>
            <p14:sldId id="652"/>
            <p14:sldId id="5938"/>
            <p14:sldId id="5983"/>
            <p14:sldId id="6001"/>
            <p14:sldId id="5999"/>
            <p14:sldId id="6002"/>
            <p14:sldId id="6004"/>
            <p14:sldId id="6003"/>
            <p14:sldId id="6005"/>
            <p14:sldId id="6006"/>
            <p14:sldId id="6008"/>
            <p14:sldId id="6007"/>
            <p14:sldId id="6036"/>
            <p14:sldId id="6011"/>
            <p14:sldId id="6012"/>
            <p14:sldId id="6013"/>
            <p14:sldId id="6000"/>
            <p14:sldId id="6034"/>
            <p14:sldId id="6015"/>
            <p14:sldId id="6016"/>
            <p14:sldId id="6018"/>
            <p14:sldId id="6019"/>
            <p14:sldId id="6020"/>
            <p14:sldId id="6021"/>
            <p14:sldId id="6022"/>
            <p14:sldId id="6023"/>
            <p14:sldId id="6025"/>
            <p14:sldId id="6024"/>
            <p14:sldId id="6026"/>
            <p14:sldId id="6027"/>
            <p14:sldId id="6028"/>
            <p14:sldId id="6029"/>
            <p14:sldId id="6030"/>
            <p14:sldId id="6031"/>
            <p14:sldId id="6032"/>
            <p14:sldId id="6037"/>
            <p14:sldId id="6038"/>
            <p14:sldId id="6039"/>
            <p14:sldId id="6040"/>
            <p14:sldId id="6042"/>
            <p14:sldId id="6041"/>
            <p14:sldId id="6043"/>
            <p14:sldId id="6046"/>
            <p14:sldId id="6044"/>
            <p14:sldId id="6045"/>
            <p14:sldId id="6047"/>
            <p14:sldId id="6048"/>
            <p14:sldId id="6049"/>
            <p14:sldId id="6050"/>
            <p14:sldId id="6051"/>
            <p14:sldId id="6052"/>
            <p14:sldId id="59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66EC"/>
    <a:srgbClr val="411FBF"/>
    <a:srgbClr val="0F058D"/>
    <a:srgbClr val="4335F7"/>
    <a:srgbClr val="2408CE"/>
    <a:srgbClr val="664EF8"/>
    <a:srgbClr val="3D5EEB"/>
    <a:srgbClr val="0E05BF"/>
    <a:srgbClr val="01014C"/>
    <a:srgbClr val="1402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93" autoAdjust="0"/>
    <p:restoredTop sz="96349" autoAdjust="0"/>
  </p:normalViewPr>
  <p:slideViewPr>
    <p:cSldViewPr>
      <p:cViewPr varScale="1">
        <p:scale>
          <a:sx n="98" d="100"/>
          <a:sy n="98" d="100"/>
        </p:scale>
        <p:origin x="14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19" d="100"/>
          <a:sy n="119" d="100"/>
        </p:scale>
        <p:origin x="4896" y="12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5" Type="http://schemas.openxmlformats.org/officeDocument/2006/relationships/slideMaster" Target="slideMasters/slideMaster2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AE66F10-31EA-41F5-9D0C-1C4781D87A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9AA709E-AA7F-4159-A9D5-3E2322E7CC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588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8C4A097D-5731-41AE-B96A-FD2FB685A24C}" type="datetimeFigureOut">
              <a:rPr lang="ko-KR" altLang="en-US" smtClean="0"/>
              <a:t>2025-10-27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787C384-CDCF-4334-8D2F-5F8C00DBDA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D7305F3-4B3D-44AF-95AD-05DA832D50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588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FDCA07D9-EDD2-4006-850F-84B229E2E1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001971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024" userDrawn="1">
          <p15:clr>
            <a:srgbClr val="F26B43"/>
          </p15:clr>
        </p15:guide>
        <p15:guide id="2" pos="230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8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07501ED0-EC05-4701-A698-F92759CB893C}" type="datetimeFigureOut">
              <a:rPr lang="ko-KR" altLang="en-US" smtClean="0"/>
              <a:t>2025-10-27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84300" y="1200150"/>
            <a:ext cx="454660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8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BCBA94A-216F-41A2-BA22-18DF297BE8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273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328988" y="850900"/>
            <a:ext cx="3214687" cy="22923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195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D655BA-9222-49D6-A3D4-4B6B29B4721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5195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0844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328988" y="850900"/>
            <a:ext cx="3214687" cy="22923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195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D655BA-9222-49D6-A3D4-4B6B29B4721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5195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5003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Ⅰ. 사업추진전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892C9AFD-5256-CD17-D45A-50D951EA5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768485"/>
            <a:ext cx="7710053" cy="24886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136">
            <a:extLst>
              <a:ext uri="{FF2B5EF4-FFF2-40B4-BE49-F238E27FC236}">
                <a16:creationId xmlns:a16="http://schemas.microsoft.com/office/drawing/2014/main" id="{45A56270-DEA6-6376-CC2D-A16F83AD76C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212746" y="7387630"/>
            <a:ext cx="49530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spcBef>
                <a:spcPct val="0"/>
              </a:spcBef>
              <a:buSzTx/>
              <a:buFontTx/>
              <a:buNone/>
            </a:pPr>
            <a:fld id="{BA6106E6-BC1C-4DC2-AAF9-7FD0A13C7134}" type="slidenum">
              <a:rPr lang="en-US" sz="10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algn="ctr">
                <a:spcBef>
                  <a:spcPct val="0"/>
                </a:spcBef>
                <a:buSzTx/>
                <a:buFontTx/>
                <a:buNone/>
              </a:pPr>
              <a:t>‹#›</a:t>
            </a:fld>
            <a:endParaRPr lang="en-US" sz="10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n2">
            <a:extLst>
              <a:ext uri="{FF2B5EF4-FFF2-40B4-BE49-F238E27FC236}">
                <a16:creationId xmlns:a16="http://schemas.microsoft.com/office/drawing/2014/main" id="{57A4B0E2-345A-82EC-E977-9195951B012E}"/>
              </a:ext>
            </a:extLst>
          </p:cNvPr>
          <p:cNvSpPr txBox="1"/>
          <p:nvPr userDrawn="1"/>
        </p:nvSpPr>
        <p:spPr>
          <a:xfrm>
            <a:off x="8514958" y="699690"/>
            <a:ext cx="36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40" normalizeH="0" baseline="0" noProof="0" dirty="0">
                <a:ln w="1270"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+mn-cs"/>
              </a:rPr>
              <a:t>Ⅰ</a:t>
            </a:r>
          </a:p>
        </p:txBody>
      </p:sp>
      <p:sp>
        <p:nvSpPr>
          <p:cNvPr id="4" name="Rn3">
            <a:extLst>
              <a:ext uri="{FF2B5EF4-FFF2-40B4-BE49-F238E27FC236}">
                <a16:creationId xmlns:a16="http://schemas.microsoft.com/office/drawing/2014/main" id="{91620429-79AA-C617-4785-A75215336F5B}"/>
              </a:ext>
            </a:extLst>
          </p:cNvPr>
          <p:cNvSpPr txBox="1"/>
          <p:nvPr userDrawn="1"/>
        </p:nvSpPr>
        <p:spPr>
          <a:xfrm>
            <a:off x="8802990" y="719414"/>
            <a:ext cx="14241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40" normalizeH="0" baseline="0" noProof="0" dirty="0">
                <a:ln w="1270"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+mn-cs"/>
              </a:rPr>
              <a:t>인수인계 사전준비</a:t>
            </a:r>
            <a:endParaRPr kumimoji="0" lang="en-US" altLang="ko-KR" sz="1200" b="0" i="0" u="none" strike="noStrike" kern="1200" cap="none" spc="-40" normalizeH="0" baseline="0" noProof="0" dirty="0">
              <a:ln w="1270"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공체 Medium" panose="00000600000000000000" pitchFamily="2" charset="-127"/>
              <a:ea typeface="공체 Medium" panose="000006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1675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02">
          <p15:clr>
            <a:srgbClr val="FBAE40"/>
          </p15:clr>
        </p15:guide>
        <p15:guide id="2" pos="6588">
          <p15:clr>
            <a:srgbClr val="FBAE40"/>
          </p15:clr>
        </p15:guide>
        <p15:guide id="3" pos="283">
          <p15:clr>
            <a:srgbClr val="FBAE40"/>
          </p15:clr>
        </p15:guide>
        <p15:guide id="4" orient="horz" pos="4354">
          <p15:clr>
            <a:srgbClr val="FBAE40"/>
          </p15:clr>
        </p15:guide>
        <p15:guide id="5" orient="horz" pos="907">
          <p15:clr>
            <a:srgbClr val="FBAE40"/>
          </p15:clr>
        </p15:guide>
        <p15:guide id="6" orient="horz" pos="1360">
          <p15:clr>
            <a:srgbClr val="FBAE40"/>
          </p15:clr>
        </p15:guide>
        <p15:guide id="7" orient="horz" pos="455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6">
            <a:extLst>
              <a:ext uri="{FF2B5EF4-FFF2-40B4-BE49-F238E27FC236}">
                <a16:creationId xmlns:a16="http://schemas.microsoft.com/office/drawing/2014/main" id="{1DDD4632-0925-453A-ABC7-0906516D168E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431996" y="236935"/>
            <a:ext cx="2933628" cy="130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651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0" lvl="0" algn="l" defTabSz="914400" rtl="0" eaLnBrk="1" latinLnBrk="1" hangingPunct="1">
              <a:lnSpc>
                <a:spcPct val="100000"/>
              </a:lnSpc>
            </a:pPr>
            <a:r>
              <a:rPr lang="en-US" altLang="ko-KR" sz="850" kern="1200" spc="-50" baseline="0" dirty="0">
                <a:ln w="1270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080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GCP Identity Platform</a:t>
            </a:r>
          </a:p>
        </p:txBody>
      </p:sp>
    </p:spTree>
    <p:extLst>
      <p:ext uri="{BB962C8B-B14F-4D97-AF65-F5344CB8AC3E}">
        <p14:creationId xmlns:p14="http://schemas.microsoft.com/office/powerpoint/2010/main" val="2336474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Ⅲ. 기술장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6">
            <a:extLst>
              <a:ext uri="{FF2B5EF4-FFF2-40B4-BE49-F238E27FC236}">
                <a16:creationId xmlns:a16="http://schemas.microsoft.com/office/drawing/2014/main" id="{45A56270-DEA6-6376-CC2D-A16F83AD76C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212746" y="7387630"/>
            <a:ext cx="49530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spcBef>
                <a:spcPct val="0"/>
              </a:spcBef>
              <a:buSzTx/>
              <a:buFontTx/>
              <a:buNone/>
            </a:pPr>
            <a:fld id="{BA6106E6-BC1C-4DC2-AAF9-7FD0A13C7134}" type="slidenum">
              <a:rPr lang="en-US" sz="100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 algn="ctr">
                <a:spcBef>
                  <a:spcPct val="0"/>
                </a:spcBef>
                <a:buSzTx/>
                <a:buFontTx/>
                <a:buNone/>
              </a:pPr>
              <a:t>‹#›</a:t>
            </a:fld>
            <a:endParaRPr lang="en-US" sz="10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9430484-4ADC-4B1D-9283-D48F7F1F5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Rectangle 76">
            <a:extLst>
              <a:ext uri="{FF2B5EF4-FFF2-40B4-BE49-F238E27FC236}">
                <a16:creationId xmlns:a16="http://schemas.microsoft.com/office/drawing/2014/main" id="{C9115B4B-09E1-4E03-B9BF-3BB301C2994F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431996" y="236935"/>
            <a:ext cx="2933628" cy="130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651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0" lvl="0" algn="l" defTabSz="914400" rtl="0" eaLnBrk="1" latinLnBrk="1" hangingPunct="1">
              <a:lnSpc>
                <a:spcPct val="100000"/>
              </a:lnSpc>
            </a:pPr>
            <a:r>
              <a:rPr lang="ko-KR" altLang="en-US" sz="850" kern="1200" spc="-50" baseline="0" dirty="0">
                <a:ln w="1270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080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마케팅</a:t>
            </a:r>
            <a:r>
              <a:rPr lang="en-US" altLang="ko-KR" sz="850" kern="1200" spc="-50" baseline="0" dirty="0">
                <a:ln w="1270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080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Data</a:t>
            </a:r>
            <a:r>
              <a:rPr lang="ko-KR" altLang="en-US" sz="850" kern="1200" spc="-50" baseline="0" dirty="0">
                <a:ln w="1270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080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통합그룹 </a:t>
            </a:r>
            <a:r>
              <a:rPr lang="en-US" altLang="ko-KR" sz="850" kern="1200" spc="-50" baseline="0" dirty="0">
                <a:ln w="1270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080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Jira </a:t>
            </a:r>
            <a:r>
              <a:rPr lang="ko-KR" altLang="en-US" sz="850" kern="1200" spc="-50" baseline="0" dirty="0">
                <a:ln w="1270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080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사용자 가이드</a:t>
            </a:r>
            <a:endParaRPr lang="en-US" altLang="ko-KR" sz="850" kern="1200" spc="-50" baseline="0" dirty="0">
              <a:ln w="1270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0808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1480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02">
          <p15:clr>
            <a:srgbClr val="FBAE40"/>
          </p15:clr>
        </p15:guide>
        <p15:guide id="2" pos="6588">
          <p15:clr>
            <a:srgbClr val="FBAE40"/>
          </p15:clr>
        </p15:guide>
        <p15:guide id="3" pos="283">
          <p15:clr>
            <a:srgbClr val="FBAE40"/>
          </p15:clr>
        </p15:guide>
        <p15:guide id="4" orient="horz" pos="4354">
          <p15:clr>
            <a:srgbClr val="FBAE40"/>
          </p15:clr>
        </p15:guide>
        <p15:guide id="5" orient="horz" pos="907">
          <p15:clr>
            <a:srgbClr val="FBAE40"/>
          </p15:clr>
        </p15:guide>
        <p15:guide id="6" orient="horz" pos="1360">
          <p15:clr>
            <a:srgbClr val="FBAE40"/>
          </p15:clr>
        </p15:guide>
        <p15:guide id="7" orient="horz" pos="455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892C9AFD-5256-CD17-D45A-50D951EA5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136">
            <a:extLst>
              <a:ext uri="{FF2B5EF4-FFF2-40B4-BE49-F238E27FC236}">
                <a16:creationId xmlns:a16="http://schemas.microsoft.com/office/drawing/2014/main" id="{45A56270-DEA6-6376-CC2D-A16F83AD76C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212746" y="7387630"/>
            <a:ext cx="495300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spcBef>
                <a:spcPct val="0"/>
              </a:spcBef>
              <a:buSzTx/>
              <a:buFontTx/>
              <a:buNone/>
            </a:pPr>
            <a:fld id="{BA6106E6-BC1C-4DC2-AAF9-7FD0A13C7134}" type="slidenum">
              <a:rPr lang="en-US" sz="9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algn="ctr">
                <a:spcBef>
                  <a:spcPct val="0"/>
                </a:spcBef>
                <a:buSzTx/>
                <a:buFontTx/>
                <a:buNone/>
              </a:pPr>
              <a:t>‹#›</a:t>
            </a:fld>
            <a:endParaRPr lang="en-US" sz="9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2113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02">
          <p15:clr>
            <a:srgbClr val="FBAE40"/>
          </p15:clr>
        </p15:guide>
        <p15:guide id="2" pos="6588">
          <p15:clr>
            <a:srgbClr val="FBAE40"/>
          </p15:clr>
        </p15:guide>
        <p15:guide id="3" pos="283">
          <p15:clr>
            <a:srgbClr val="FBAE40"/>
          </p15:clr>
        </p15:guide>
        <p15:guide id="4" orient="horz" pos="4354">
          <p15:clr>
            <a:srgbClr val="FBAE40"/>
          </p15:clr>
        </p15:guide>
        <p15:guide id="5" orient="horz" pos="907">
          <p15:clr>
            <a:srgbClr val="FBAE40"/>
          </p15:clr>
        </p15:guide>
        <p15:guide id="6" orient="horz" pos="1360">
          <p15:clr>
            <a:srgbClr val="FBAE40"/>
          </p15:clr>
        </p15:guide>
        <p15:guide id="7" orient="horz" pos="455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9;p4">
            <a:extLst>
              <a:ext uri="{FF2B5EF4-FFF2-40B4-BE49-F238E27FC236}">
                <a16:creationId xmlns:a16="http://schemas.microsoft.com/office/drawing/2014/main" id="{C31B498C-F0AC-DD34-D2D0-D5A5C794504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2790712"/>
            <a:ext cx="10907712" cy="606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ctr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  <a:defRPr sz="4400" b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" name="Google Shape;30;p4">
            <a:extLst>
              <a:ext uri="{FF2B5EF4-FFF2-40B4-BE49-F238E27FC236}">
                <a16:creationId xmlns:a16="http://schemas.microsoft.com/office/drawing/2014/main" id="{2C620AEA-7CEF-E1A9-FAB0-7CFCCFB8557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" y="3613382"/>
            <a:ext cx="10907712" cy="490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5" name="Google Shape;31;p4">
            <a:extLst>
              <a:ext uri="{FF2B5EF4-FFF2-40B4-BE49-F238E27FC236}">
                <a16:creationId xmlns:a16="http://schemas.microsoft.com/office/drawing/2014/main" id="{F453BE3F-D9D2-2BED-B602-B3AE0E1116F6}"/>
              </a:ext>
            </a:extLst>
          </p:cNvPr>
          <p:cNvCxnSpPr>
            <a:cxnSpLocks/>
          </p:cNvCxnSpPr>
          <p:nvPr userDrawn="1"/>
        </p:nvCxnSpPr>
        <p:spPr>
          <a:xfrm>
            <a:off x="766763" y="3429000"/>
            <a:ext cx="9535726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3023163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Pr>
        <a:gradFill>
          <a:gsLst>
            <a:gs pos="100000">
              <a:srgbClr val="01014C"/>
            </a:gs>
            <a:gs pos="100000">
              <a:srgbClr val="039DC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-95322" y="7810508"/>
            <a:ext cx="442750" cy="185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567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4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amsung Sharp Sans Regular" pitchFamily="2" charset="0"/>
                <a:ea typeface="SamsungOneKorean 300"/>
                <a:cs typeface="Samsung Sharp Sans Regular" pitchFamily="2" charset="0"/>
              </a:rPr>
              <a:t>1. Cover</a:t>
            </a:r>
            <a:endParaRPr kumimoji="0" lang="ko-KR" altLang="en-US" sz="604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amsung Sharp Sans Regular" pitchFamily="2" charset="0"/>
              <a:ea typeface="SamsungOneKorean 300"/>
              <a:cs typeface="Samsung Sharp Sans Regular" pitchFamily="2" charset="0"/>
            </a:endParaRPr>
          </a:p>
        </p:txBody>
      </p:sp>
      <p:sp>
        <p:nvSpPr>
          <p:cNvPr id="12" name="제목 1"/>
          <p:cNvSpPr>
            <a:spLocks noGrp="1"/>
          </p:cNvSpPr>
          <p:nvPr userDrawn="1"/>
        </p:nvSpPr>
        <p:spPr>
          <a:xfrm>
            <a:off x="1686166" y="4204331"/>
            <a:ext cx="7865484" cy="501246"/>
          </a:xfrm>
          <a:prstGeom prst="rect">
            <a:avLst/>
          </a:prstGeom>
        </p:spPr>
        <p:txBody>
          <a:bodyPr/>
          <a:lstStyle>
            <a:lvl1pPr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kern="1200">
                <a:solidFill>
                  <a:schemeClr val="tx1"/>
                </a:solidFill>
                <a:latin typeface="Montserrat Hairline" charset="0"/>
                <a:ea typeface="Montserrat Hairline" charset="0"/>
                <a:cs typeface="Montserrat Hairline" charset="0"/>
              </a:defRPr>
            </a:lvl1pPr>
          </a:lstStyle>
          <a:p>
            <a:pPr marL="0" marR="0" lvl="0" indent="0" algn="ctr" defTabSz="6132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62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amsung Sharp Sans Bold"/>
              <a:ea typeface="Arial Unicode MS" panose="020B0604020202020204" pitchFamily="50" charset="-127"/>
              <a:cs typeface="Samsung Sharp Sans Bold" pitchFamily="2" charset="0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 hasCustomPrompt="1"/>
          </p:nvPr>
        </p:nvSpPr>
        <p:spPr>
          <a:xfrm>
            <a:off x="749906" y="2548394"/>
            <a:ext cx="9407902" cy="899252"/>
          </a:xfrm>
          <a:prstGeom prst="rect">
            <a:avLst/>
          </a:prstGeom>
        </p:spPr>
        <p:txBody>
          <a:bodyPr anchor="ctr"/>
          <a:lstStyle>
            <a:lvl1pPr>
              <a:defRPr kumimoji="0" lang="ko-KR" altLang="en-US" sz="5905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msungOneKorean 700" panose="020B0803030303020204" pitchFamily="50" charset="-127"/>
                <a:ea typeface="SamsungOneKorean 700" panose="020B0803030303020204" pitchFamily="50" charset="-127"/>
                <a:cs typeface="Samsung Sharp Sans Bold" pitchFamily="2" charset="0"/>
              </a:defRPr>
            </a:lvl1pPr>
          </a:lstStyle>
          <a:p>
            <a:r>
              <a:rPr lang="en-US" altLang="ko-KR" dirty="0"/>
              <a:t>Presentation Title</a:t>
            </a:r>
            <a:endParaRPr lang="ko-KR" altLang="en-US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2" hasCustomPrompt="1"/>
          </p:nvPr>
        </p:nvSpPr>
        <p:spPr>
          <a:xfrm>
            <a:off x="4123406" y="4705576"/>
            <a:ext cx="2347715" cy="539970"/>
          </a:xfrm>
          <a:prstGeom prst="rect">
            <a:avLst/>
          </a:prstGeom>
          <a:noFill/>
        </p:spPr>
        <p:txBody>
          <a:bodyPr anchor="ctr"/>
          <a:lstStyle>
            <a:lvl1pPr>
              <a:defRPr lang="ko-KR" altLang="en-US" sz="1610" b="1" kern="1200" spc="-4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amsungOne 800" panose="020B0903030303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 altLang="ko-KR" dirty="0"/>
              <a:t>Presentation Date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5078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Ⅱ. 제안사 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892C9AFD-5256-CD17-D45A-50D951EA5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768485"/>
            <a:ext cx="6464913" cy="24886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136">
            <a:extLst>
              <a:ext uri="{FF2B5EF4-FFF2-40B4-BE49-F238E27FC236}">
                <a16:creationId xmlns:a16="http://schemas.microsoft.com/office/drawing/2014/main" id="{45A56270-DEA6-6376-CC2D-A16F83AD76C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212746" y="7387630"/>
            <a:ext cx="49530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spcBef>
                <a:spcPct val="0"/>
              </a:spcBef>
              <a:buSzTx/>
              <a:buFontTx/>
              <a:buNone/>
            </a:pPr>
            <a:fld id="{BA6106E6-BC1C-4DC2-AAF9-7FD0A13C7134}" type="slidenum">
              <a:rPr lang="en-US" sz="10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algn="ctr">
                <a:spcBef>
                  <a:spcPct val="0"/>
                </a:spcBef>
                <a:buSzTx/>
                <a:buFontTx/>
                <a:buNone/>
              </a:pPr>
              <a:t>‹#›</a:t>
            </a:fld>
            <a:endParaRPr lang="en-US" sz="10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n2">
            <a:extLst>
              <a:ext uri="{FF2B5EF4-FFF2-40B4-BE49-F238E27FC236}">
                <a16:creationId xmlns:a16="http://schemas.microsoft.com/office/drawing/2014/main" id="{57A4B0E2-345A-82EC-E977-9195951B012E}"/>
              </a:ext>
            </a:extLst>
          </p:cNvPr>
          <p:cNvSpPr txBox="1"/>
          <p:nvPr userDrawn="1"/>
        </p:nvSpPr>
        <p:spPr>
          <a:xfrm>
            <a:off x="8514958" y="699690"/>
            <a:ext cx="36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40" normalizeH="0" baseline="0" noProof="0">
                <a:ln w="1270"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+mn-cs"/>
              </a:rPr>
              <a:t>Ⅱ</a:t>
            </a:r>
          </a:p>
        </p:txBody>
      </p:sp>
      <p:sp>
        <p:nvSpPr>
          <p:cNvPr id="4" name="Rn3">
            <a:extLst>
              <a:ext uri="{FF2B5EF4-FFF2-40B4-BE49-F238E27FC236}">
                <a16:creationId xmlns:a16="http://schemas.microsoft.com/office/drawing/2014/main" id="{91620429-79AA-C617-4785-A75215336F5B}"/>
              </a:ext>
            </a:extLst>
          </p:cNvPr>
          <p:cNvSpPr txBox="1"/>
          <p:nvPr userDrawn="1"/>
        </p:nvSpPr>
        <p:spPr>
          <a:xfrm>
            <a:off x="8802990" y="719414"/>
            <a:ext cx="1275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40" normalizeH="0" baseline="0" noProof="0" dirty="0">
                <a:ln w="1270"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+mn-cs"/>
              </a:rPr>
              <a:t>시스템 인수인계</a:t>
            </a:r>
            <a:endParaRPr kumimoji="0" lang="en-US" altLang="ko-KR" sz="1200" b="0" i="0" u="none" strike="noStrike" kern="1200" cap="none" spc="-40" normalizeH="0" baseline="0" noProof="0" dirty="0">
              <a:ln w="1270"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공체 Medium" panose="00000600000000000000" pitchFamily="2" charset="-127"/>
              <a:ea typeface="공체 Medium" panose="000006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3679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02">
          <p15:clr>
            <a:srgbClr val="FBAE40"/>
          </p15:clr>
        </p15:guide>
        <p15:guide id="2" pos="6588">
          <p15:clr>
            <a:srgbClr val="FBAE40"/>
          </p15:clr>
        </p15:guide>
        <p15:guide id="3" pos="283">
          <p15:clr>
            <a:srgbClr val="FBAE40"/>
          </p15:clr>
        </p15:guide>
        <p15:guide id="4" orient="horz" pos="4354">
          <p15:clr>
            <a:srgbClr val="FBAE40"/>
          </p15:clr>
        </p15:guide>
        <p15:guide id="5" orient="horz" pos="907">
          <p15:clr>
            <a:srgbClr val="FBAE40"/>
          </p15:clr>
        </p15:guide>
        <p15:guide id="6" orient="horz" pos="1360">
          <p15:clr>
            <a:srgbClr val="FBAE40"/>
          </p15:clr>
        </p15:guide>
        <p15:guide id="7" orient="horz" pos="455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Ⅲ. 기술장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892C9AFD-5256-CD17-D45A-50D951EA5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768485"/>
            <a:ext cx="6464913" cy="24886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136">
            <a:extLst>
              <a:ext uri="{FF2B5EF4-FFF2-40B4-BE49-F238E27FC236}">
                <a16:creationId xmlns:a16="http://schemas.microsoft.com/office/drawing/2014/main" id="{45A56270-DEA6-6376-CC2D-A16F83AD76C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212746" y="7387630"/>
            <a:ext cx="49530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spcBef>
                <a:spcPct val="0"/>
              </a:spcBef>
              <a:buSzTx/>
              <a:buFontTx/>
              <a:buNone/>
            </a:pPr>
            <a:fld id="{BA6106E6-BC1C-4DC2-AAF9-7FD0A13C7134}" type="slidenum">
              <a:rPr lang="en-US" sz="10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algn="ctr">
                <a:spcBef>
                  <a:spcPct val="0"/>
                </a:spcBef>
                <a:buSzTx/>
                <a:buFontTx/>
                <a:buNone/>
              </a:pPr>
              <a:t>‹#›</a:t>
            </a:fld>
            <a:endParaRPr lang="en-US" sz="10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n2">
            <a:extLst>
              <a:ext uri="{FF2B5EF4-FFF2-40B4-BE49-F238E27FC236}">
                <a16:creationId xmlns:a16="http://schemas.microsoft.com/office/drawing/2014/main" id="{57A4B0E2-345A-82EC-E977-9195951B012E}"/>
              </a:ext>
            </a:extLst>
          </p:cNvPr>
          <p:cNvSpPr txBox="1"/>
          <p:nvPr userDrawn="1"/>
        </p:nvSpPr>
        <p:spPr>
          <a:xfrm>
            <a:off x="8514958" y="699690"/>
            <a:ext cx="36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40" normalizeH="0" baseline="0" noProof="0">
                <a:ln w="1270"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+mn-cs"/>
              </a:rPr>
              <a:t>Ⅲ</a:t>
            </a:r>
          </a:p>
        </p:txBody>
      </p:sp>
      <p:sp>
        <p:nvSpPr>
          <p:cNvPr id="4" name="Rn3">
            <a:extLst>
              <a:ext uri="{FF2B5EF4-FFF2-40B4-BE49-F238E27FC236}">
                <a16:creationId xmlns:a16="http://schemas.microsoft.com/office/drawing/2014/main" id="{91620429-79AA-C617-4785-A75215336F5B}"/>
              </a:ext>
            </a:extLst>
          </p:cNvPr>
          <p:cNvSpPr txBox="1"/>
          <p:nvPr userDrawn="1"/>
        </p:nvSpPr>
        <p:spPr>
          <a:xfrm>
            <a:off x="8802990" y="719414"/>
            <a:ext cx="1622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40" normalizeH="0" baseline="0" noProof="0" dirty="0">
                <a:ln w="1270"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+mn-cs"/>
              </a:rPr>
              <a:t>운영방안 및 개선활동</a:t>
            </a:r>
          </a:p>
        </p:txBody>
      </p:sp>
    </p:spTree>
    <p:extLst>
      <p:ext uri="{BB962C8B-B14F-4D97-AF65-F5344CB8AC3E}">
        <p14:creationId xmlns:p14="http://schemas.microsoft.com/office/powerpoint/2010/main" val="2107995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02">
          <p15:clr>
            <a:srgbClr val="FBAE40"/>
          </p15:clr>
        </p15:guide>
        <p15:guide id="2" pos="6588">
          <p15:clr>
            <a:srgbClr val="FBAE40"/>
          </p15:clr>
        </p15:guide>
        <p15:guide id="3" pos="283">
          <p15:clr>
            <a:srgbClr val="FBAE40"/>
          </p15:clr>
        </p15:guide>
        <p15:guide id="4" orient="horz" pos="4354">
          <p15:clr>
            <a:srgbClr val="FBAE40"/>
          </p15:clr>
        </p15:guide>
        <p15:guide id="5" orient="horz" pos="907">
          <p15:clr>
            <a:srgbClr val="FBAE40"/>
          </p15:clr>
        </p15:guide>
        <p15:guide id="6" orient="horz" pos="1360">
          <p15:clr>
            <a:srgbClr val="FBAE40"/>
          </p15:clr>
        </p15:guide>
        <p15:guide id="7" orient="horz" pos="455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Ⅳ. 사업지원 및 관리방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892C9AFD-5256-CD17-D45A-50D951EA5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768485"/>
            <a:ext cx="6464913" cy="24886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136">
            <a:extLst>
              <a:ext uri="{FF2B5EF4-FFF2-40B4-BE49-F238E27FC236}">
                <a16:creationId xmlns:a16="http://schemas.microsoft.com/office/drawing/2014/main" id="{45A56270-DEA6-6376-CC2D-A16F83AD76C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212746" y="7387630"/>
            <a:ext cx="49530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spcBef>
                <a:spcPct val="0"/>
              </a:spcBef>
              <a:buSzTx/>
              <a:buFontTx/>
              <a:buNone/>
            </a:pPr>
            <a:fld id="{BA6106E6-BC1C-4DC2-AAF9-7FD0A13C7134}" type="slidenum">
              <a:rPr lang="en-US" sz="10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algn="ctr">
                <a:spcBef>
                  <a:spcPct val="0"/>
                </a:spcBef>
                <a:buSzTx/>
                <a:buFontTx/>
                <a:buNone/>
              </a:pPr>
              <a:t>‹#›</a:t>
            </a:fld>
            <a:endParaRPr lang="en-US" sz="10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n2">
            <a:extLst>
              <a:ext uri="{FF2B5EF4-FFF2-40B4-BE49-F238E27FC236}">
                <a16:creationId xmlns:a16="http://schemas.microsoft.com/office/drawing/2014/main" id="{57A4B0E2-345A-82EC-E977-9195951B012E}"/>
              </a:ext>
            </a:extLst>
          </p:cNvPr>
          <p:cNvSpPr txBox="1"/>
          <p:nvPr userDrawn="1"/>
        </p:nvSpPr>
        <p:spPr>
          <a:xfrm>
            <a:off x="8514958" y="699690"/>
            <a:ext cx="36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40" normalizeH="0" baseline="0" noProof="0">
                <a:ln w="1270"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+mn-cs"/>
              </a:rPr>
              <a:t>Ⅳ</a:t>
            </a:r>
          </a:p>
        </p:txBody>
      </p:sp>
      <p:sp>
        <p:nvSpPr>
          <p:cNvPr id="4" name="Rn3">
            <a:extLst>
              <a:ext uri="{FF2B5EF4-FFF2-40B4-BE49-F238E27FC236}">
                <a16:creationId xmlns:a16="http://schemas.microsoft.com/office/drawing/2014/main" id="{91620429-79AA-C617-4785-A75215336F5B}"/>
              </a:ext>
            </a:extLst>
          </p:cNvPr>
          <p:cNvSpPr txBox="1"/>
          <p:nvPr userDrawn="1"/>
        </p:nvSpPr>
        <p:spPr>
          <a:xfrm>
            <a:off x="8802990" y="719414"/>
            <a:ext cx="1474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40" normalizeH="0" baseline="0" noProof="0">
                <a:ln w="1270"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+mn-cs"/>
              </a:rPr>
              <a:t>사업지원 및 관리방안</a:t>
            </a:r>
            <a:endParaRPr kumimoji="0" lang="en-US" altLang="ko-KR" sz="1200" b="0" i="0" u="none" strike="noStrike" kern="1200" cap="none" spc="-40" normalizeH="0" baseline="0" noProof="0">
              <a:ln w="1270"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공체 Medium" panose="00000600000000000000" pitchFamily="2" charset="-127"/>
              <a:ea typeface="공체 Medium" panose="000006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2838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02">
          <p15:clr>
            <a:srgbClr val="FBAE40"/>
          </p15:clr>
        </p15:guide>
        <p15:guide id="2" pos="6588">
          <p15:clr>
            <a:srgbClr val="FBAE40"/>
          </p15:clr>
        </p15:guide>
        <p15:guide id="3" pos="283">
          <p15:clr>
            <a:srgbClr val="FBAE40"/>
          </p15:clr>
        </p15:guide>
        <p15:guide id="4" orient="horz" pos="4354">
          <p15:clr>
            <a:srgbClr val="FBAE40"/>
          </p15:clr>
        </p15:guide>
        <p15:guide id="5" orient="horz" pos="907">
          <p15:clr>
            <a:srgbClr val="FBAE40"/>
          </p15:clr>
        </p15:guide>
        <p15:guide id="6" orient="horz" pos="1360">
          <p15:clr>
            <a:srgbClr val="FBAE40"/>
          </p15:clr>
        </p15:guide>
        <p15:guide id="7" orient="horz" pos="455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Ⅴ 투입인력 프로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892C9AFD-5256-CD17-D45A-50D951EA5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768485"/>
            <a:ext cx="6464913" cy="24886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136">
            <a:extLst>
              <a:ext uri="{FF2B5EF4-FFF2-40B4-BE49-F238E27FC236}">
                <a16:creationId xmlns:a16="http://schemas.microsoft.com/office/drawing/2014/main" id="{45A56270-DEA6-6376-CC2D-A16F83AD76C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212746" y="7387630"/>
            <a:ext cx="49530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spcBef>
                <a:spcPct val="0"/>
              </a:spcBef>
              <a:buSzTx/>
              <a:buFontTx/>
              <a:buNone/>
            </a:pPr>
            <a:fld id="{BA6106E6-BC1C-4DC2-AAF9-7FD0A13C7134}" type="slidenum">
              <a:rPr lang="en-US" sz="10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algn="ctr">
                <a:spcBef>
                  <a:spcPct val="0"/>
                </a:spcBef>
                <a:buSzTx/>
                <a:buFontTx/>
                <a:buNone/>
              </a:pPr>
              <a:t>‹#›</a:t>
            </a:fld>
            <a:endParaRPr lang="en-US" sz="10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n2">
            <a:extLst>
              <a:ext uri="{FF2B5EF4-FFF2-40B4-BE49-F238E27FC236}">
                <a16:creationId xmlns:a16="http://schemas.microsoft.com/office/drawing/2014/main" id="{57A4B0E2-345A-82EC-E977-9195951B012E}"/>
              </a:ext>
            </a:extLst>
          </p:cNvPr>
          <p:cNvSpPr txBox="1"/>
          <p:nvPr userDrawn="1"/>
        </p:nvSpPr>
        <p:spPr>
          <a:xfrm>
            <a:off x="8514958" y="699690"/>
            <a:ext cx="36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40" normalizeH="0" baseline="0" noProof="0">
                <a:ln w="1270"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+mn-cs"/>
              </a:rPr>
              <a:t>Ⅴ</a:t>
            </a:r>
          </a:p>
        </p:txBody>
      </p:sp>
      <p:sp>
        <p:nvSpPr>
          <p:cNvPr id="4" name="Rn3">
            <a:extLst>
              <a:ext uri="{FF2B5EF4-FFF2-40B4-BE49-F238E27FC236}">
                <a16:creationId xmlns:a16="http://schemas.microsoft.com/office/drawing/2014/main" id="{91620429-79AA-C617-4785-A75215336F5B}"/>
              </a:ext>
            </a:extLst>
          </p:cNvPr>
          <p:cNvSpPr txBox="1"/>
          <p:nvPr userDrawn="1"/>
        </p:nvSpPr>
        <p:spPr>
          <a:xfrm>
            <a:off x="8802990" y="719414"/>
            <a:ext cx="1169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40" normalizeH="0" baseline="0" noProof="0">
                <a:ln w="1270"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공체 Medium" panose="00000600000000000000" pitchFamily="2" charset="-127"/>
                <a:ea typeface="공체 Medium" panose="00000600000000000000" pitchFamily="2" charset="-127"/>
                <a:cs typeface="+mn-cs"/>
              </a:rPr>
              <a:t>투입인력 프로필</a:t>
            </a:r>
            <a:endParaRPr kumimoji="0" lang="en-US" altLang="ko-KR" sz="1200" b="0" i="0" u="none" strike="noStrike" kern="1200" cap="none" spc="-40" normalizeH="0" baseline="0" noProof="0">
              <a:ln w="1270"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공체 Medium" panose="00000600000000000000" pitchFamily="2" charset="-127"/>
              <a:ea typeface="공체 Medium" panose="000006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21660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02">
          <p15:clr>
            <a:srgbClr val="FBAE40"/>
          </p15:clr>
        </p15:guide>
        <p15:guide id="2" pos="6588">
          <p15:clr>
            <a:srgbClr val="FBAE40"/>
          </p15:clr>
        </p15:guide>
        <p15:guide id="3" pos="283">
          <p15:clr>
            <a:srgbClr val="FBAE40"/>
          </p15:clr>
        </p15:guide>
        <p15:guide id="4" orient="horz" pos="4354">
          <p15:clr>
            <a:srgbClr val="FBAE40"/>
          </p15:clr>
        </p15:guide>
        <p15:guide id="5" orient="horz" pos="907">
          <p15:clr>
            <a:srgbClr val="FBAE40"/>
          </p15:clr>
        </p15:guide>
        <p15:guide id="6" orient="horz" pos="1360">
          <p15:clr>
            <a:srgbClr val="FBAE40"/>
          </p15:clr>
        </p15:guide>
        <p15:guide id="7" orient="horz" pos="455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656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9;p4">
            <a:extLst>
              <a:ext uri="{FF2B5EF4-FFF2-40B4-BE49-F238E27FC236}">
                <a16:creationId xmlns:a16="http://schemas.microsoft.com/office/drawing/2014/main" id="{C31B498C-F0AC-DD34-D2D0-D5A5C794504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2790712"/>
            <a:ext cx="10907712" cy="606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ctr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  <a:defRPr sz="4400" b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" name="Google Shape;30;p4">
            <a:extLst>
              <a:ext uri="{FF2B5EF4-FFF2-40B4-BE49-F238E27FC236}">
                <a16:creationId xmlns:a16="http://schemas.microsoft.com/office/drawing/2014/main" id="{2C620AEA-7CEF-E1A9-FAB0-7CFCCFB8557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" y="3613382"/>
            <a:ext cx="10907712" cy="490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5" name="Google Shape;31;p4">
            <a:extLst>
              <a:ext uri="{FF2B5EF4-FFF2-40B4-BE49-F238E27FC236}">
                <a16:creationId xmlns:a16="http://schemas.microsoft.com/office/drawing/2014/main" id="{F453BE3F-D9D2-2BED-B602-B3AE0E1116F6}"/>
              </a:ext>
            </a:extLst>
          </p:cNvPr>
          <p:cNvCxnSpPr>
            <a:cxnSpLocks/>
          </p:cNvCxnSpPr>
          <p:nvPr userDrawn="1"/>
        </p:nvCxnSpPr>
        <p:spPr>
          <a:xfrm>
            <a:off x="766763" y="3429000"/>
            <a:ext cx="9535726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051738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3218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892C9AFD-5256-CD17-D45A-50D951EA5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Rectangle 136">
            <a:extLst>
              <a:ext uri="{FF2B5EF4-FFF2-40B4-BE49-F238E27FC236}">
                <a16:creationId xmlns:a16="http://schemas.microsoft.com/office/drawing/2014/main" id="{45A56270-DEA6-6376-CC2D-A16F83AD76C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212746" y="7387630"/>
            <a:ext cx="495300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spcBef>
                <a:spcPct val="0"/>
              </a:spcBef>
              <a:buSzTx/>
              <a:buFontTx/>
              <a:buNone/>
            </a:pPr>
            <a:fld id="{BA6106E6-BC1C-4DC2-AAF9-7FD0A13C7134}" type="slidenum">
              <a:rPr lang="en-US" sz="9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algn="ctr">
                <a:spcBef>
                  <a:spcPct val="0"/>
                </a:spcBef>
                <a:buSzTx/>
                <a:buFontTx/>
                <a:buNone/>
              </a:pPr>
              <a:t>‹#›</a:t>
            </a:fld>
            <a:endParaRPr lang="en-US" sz="9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0954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02">
          <p15:clr>
            <a:srgbClr val="FBAE40"/>
          </p15:clr>
        </p15:guide>
        <p15:guide id="2" pos="6588">
          <p15:clr>
            <a:srgbClr val="FBAE40"/>
          </p15:clr>
        </p15:guide>
        <p15:guide id="3" pos="283">
          <p15:clr>
            <a:srgbClr val="FBAE40"/>
          </p15:clr>
        </p15:guide>
        <p15:guide id="4" orient="horz" pos="4354">
          <p15:clr>
            <a:srgbClr val="FBAE40"/>
          </p15:clr>
        </p15:guide>
        <p15:guide id="5" orient="horz" pos="907">
          <p15:clr>
            <a:srgbClr val="FBAE40"/>
          </p15:clr>
        </p15:guide>
        <p15:guide id="6" orient="horz" pos="1360">
          <p15:clr>
            <a:srgbClr val="FBAE40"/>
          </p15:clr>
        </p15:guide>
        <p15:guide id="7" orient="horz" pos="455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298A5B-C6D8-4F32-A603-F53BDA445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863467"/>
            <a:ext cx="9726416" cy="144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lvl="0" defTabSz="457200">
              <a:spcBef>
                <a:spcPct val="50000"/>
              </a:spcBef>
            </a:pPr>
            <a:r>
              <a:rPr lang="ko-KR" altLang="en-US"/>
              <a:t>마스터 제목 스타일 편집</a:t>
            </a:r>
          </a:p>
        </p:txBody>
      </p:sp>
      <p:sp>
        <p:nvSpPr>
          <p:cNvPr id="66" name="Rectangle 76">
            <a:extLst>
              <a:ext uri="{FF2B5EF4-FFF2-40B4-BE49-F238E27FC236}">
                <a16:creationId xmlns:a16="http://schemas.microsoft.com/office/drawing/2014/main" id="{33C2BFB5-E64A-4C90-8592-2F8BCA223ACC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431996" y="236935"/>
            <a:ext cx="2933628" cy="130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651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0" lvl="0" algn="l" defTabSz="914400" rtl="0" eaLnBrk="1" latinLnBrk="1" hangingPunct="1">
              <a:lnSpc>
                <a:spcPct val="100000"/>
              </a:lnSpc>
            </a:pPr>
            <a:r>
              <a:rPr lang="en-US" altLang="ko-KR" sz="850" kern="1200" spc="-50" baseline="0" dirty="0">
                <a:ln w="1270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080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GCP Identity Platform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74C21736-AF92-43E9-B9E8-0D1ECE1E3A49}"/>
              </a:ext>
            </a:extLst>
          </p:cNvPr>
          <p:cNvCxnSpPr>
            <a:cxnSpLocks/>
          </p:cNvCxnSpPr>
          <p:nvPr userDrawn="1"/>
        </p:nvCxnSpPr>
        <p:spPr>
          <a:xfrm>
            <a:off x="0" y="1079475"/>
            <a:ext cx="10907713" cy="0"/>
          </a:xfrm>
          <a:prstGeom prst="line">
            <a:avLst/>
          </a:prstGeom>
          <a:noFill/>
          <a:ln w="19050" cap="rnd">
            <a:solidFill>
              <a:srgbClr val="B2BEC2"/>
            </a:solidFill>
            <a:prstDash val="solid"/>
            <a:round/>
          </a:ln>
        </p:spPr>
      </p:cxnSp>
      <p:grpSp>
        <p:nvGrpSpPr>
          <p:cNvPr id="21" name="PL Guide Group" hidden="1">
            <a:extLst>
              <a:ext uri="{FF2B5EF4-FFF2-40B4-BE49-F238E27FC236}">
                <a16:creationId xmlns:a16="http://schemas.microsoft.com/office/drawing/2014/main" id="{C82A102D-F5FA-41D0-8E56-3E59FC4B78E0}"/>
              </a:ext>
            </a:extLst>
          </p:cNvPr>
          <p:cNvGrpSpPr/>
          <p:nvPr userDrawn="1"/>
        </p:nvGrpSpPr>
        <p:grpSpPr>
          <a:xfrm>
            <a:off x="4" y="-2"/>
            <a:ext cx="10907717" cy="7775578"/>
            <a:chOff x="4" y="-2"/>
            <a:chExt cx="10907717" cy="7775578"/>
          </a:xfrm>
        </p:grpSpPr>
        <p:sp>
          <p:nvSpPr>
            <p:cNvPr id="8" name="PL Guide V 0" hidden="1">
              <a:extLst>
                <a:ext uri="{FF2B5EF4-FFF2-40B4-BE49-F238E27FC236}">
                  <a16:creationId xmlns:a16="http://schemas.microsoft.com/office/drawing/2014/main" id="{DDAECFCB-CB5C-4E34-8FEF-1B0C994EDFC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rot="16200000">
              <a:off x="5453861" y="-5346491"/>
              <a:ext cx="0" cy="10907713"/>
            </a:xfrm>
            <a:prstGeom prst="line">
              <a:avLst/>
            </a:prstGeom>
            <a:noFill/>
            <a:ln w="6350">
              <a:solidFill>
                <a:srgbClr val="FF66FF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lvl="0" algn="ctr"/>
              <a:endParaRPr lang="ko-KR" altLang="en-US" sz="972" baseline="-25000">
                <a:latin typeface="KoPub돋움체 Light" panose="02020603020101020101" pitchFamily="18" charset="-127"/>
                <a:ea typeface="KoPub돋움체 Bold" pitchFamily="18" charset="-127"/>
              </a:endParaRPr>
            </a:p>
          </p:txBody>
        </p:sp>
        <p:sp>
          <p:nvSpPr>
            <p:cNvPr id="9" name="PL Guide V 1" hidden="1">
              <a:extLst>
                <a:ext uri="{FF2B5EF4-FFF2-40B4-BE49-F238E27FC236}">
                  <a16:creationId xmlns:a16="http://schemas.microsoft.com/office/drawing/2014/main" id="{1E50B42B-D268-4C26-B207-01788548FF2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rot="16200000">
              <a:off x="5453862" y="2214348"/>
              <a:ext cx="0" cy="10907713"/>
            </a:xfrm>
            <a:prstGeom prst="line">
              <a:avLst/>
            </a:prstGeom>
            <a:noFill/>
            <a:ln w="6350">
              <a:solidFill>
                <a:srgbClr val="FF66FF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lvl="0" algn="ctr"/>
              <a:endParaRPr lang="ko-KR" altLang="en-US" sz="972" baseline="-25000">
                <a:latin typeface="KoPub돋움체 Light" panose="02020603020101020101" pitchFamily="18" charset="-127"/>
                <a:ea typeface="KoPub돋움체 Bold" pitchFamily="18" charset="-127"/>
              </a:endParaRPr>
            </a:p>
          </p:txBody>
        </p:sp>
        <p:sp>
          <p:nvSpPr>
            <p:cNvPr id="11" name="PL Guide H 0" hidden="1">
              <a:extLst>
                <a:ext uri="{FF2B5EF4-FFF2-40B4-BE49-F238E27FC236}">
                  <a16:creationId xmlns:a16="http://schemas.microsoft.com/office/drawing/2014/main" id="{E64E99E7-72C3-4AD3-9559-BB639D8D179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rot="16200000">
              <a:off x="6930667" y="3887786"/>
              <a:ext cx="7775575" cy="0"/>
            </a:xfrm>
            <a:prstGeom prst="line">
              <a:avLst/>
            </a:prstGeom>
            <a:noFill/>
            <a:ln w="6350">
              <a:solidFill>
                <a:srgbClr val="FF66FF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lvl="0" algn="ctr"/>
              <a:endParaRPr lang="ko-KR" altLang="en-US" sz="953">
                <a:latin typeface="KoPub돋움체 Light" panose="02020603020101020101" pitchFamily="18" charset="-127"/>
                <a:ea typeface="KoPub돋움체 Bold" pitchFamily="18" charset="-127"/>
              </a:endParaRPr>
            </a:p>
          </p:txBody>
        </p:sp>
        <p:sp>
          <p:nvSpPr>
            <p:cNvPr id="13" name="PL Guide V 2" hidden="1">
              <a:extLst>
                <a:ext uri="{FF2B5EF4-FFF2-40B4-BE49-F238E27FC236}">
                  <a16:creationId xmlns:a16="http://schemas.microsoft.com/office/drawing/2014/main" id="{5F2E13BA-D558-4010-9B84-F5F6EB88772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rot="16200000">
              <a:off x="5453865" y="1746299"/>
              <a:ext cx="0" cy="10907713"/>
            </a:xfrm>
            <a:prstGeom prst="line">
              <a:avLst/>
            </a:prstGeom>
            <a:noFill/>
            <a:ln w="6350">
              <a:solidFill>
                <a:srgbClr val="FF66FF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lvl="0" algn="ctr"/>
              <a:endParaRPr lang="ko-KR" altLang="en-US" sz="972" baseline="-25000">
                <a:latin typeface="KoPub돋움체 Light" panose="02020603020101020101" pitchFamily="18" charset="-127"/>
                <a:ea typeface="KoPub돋움체 Bold" pitchFamily="18" charset="-127"/>
              </a:endParaRPr>
            </a:p>
          </p:txBody>
        </p:sp>
        <p:sp>
          <p:nvSpPr>
            <p:cNvPr id="14" name="PL Guide H 1" hidden="1">
              <a:extLst>
                <a:ext uri="{FF2B5EF4-FFF2-40B4-BE49-F238E27FC236}">
                  <a16:creationId xmlns:a16="http://schemas.microsoft.com/office/drawing/2014/main" id="{F4599A74-9423-4809-B882-192EE2E67EF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rot="16200000">
              <a:off x="-3455788" y="3887789"/>
              <a:ext cx="7775575" cy="0"/>
            </a:xfrm>
            <a:prstGeom prst="line">
              <a:avLst/>
            </a:prstGeom>
            <a:noFill/>
            <a:ln w="6350">
              <a:solidFill>
                <a:srgbClr val="FF66FF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lvl="0" algn="ctr"/>
              <a:endParaRPr lang="ko-KR" altLang="en-US" sz="953">
                <a:latin typeface="KoPub돋움체 Light" panose="02020603020101020101" pitchFamily="18" charset="-127"/>
                <a:ea typeface="KoPub돋움체 Bold" pitchFamily="18" charset="-127"/>
              </a:endParaRPr>
            </a:p>
          </p:txBody>
        </p:sp>
        <p:sp>
          <p:nvSpPr>
            <p:cNvPr id="16" name="PL Guide H 2" hidden="1">
              <a:extLst>
                <a:ext uri="{FF2B5EF4-FFF2-40B4-BE49-F238E27FC236}">
                  <a16:creationId xmlns:a16="http://schemas.microsoft.com/office/drawing/2014/main" id="{F2EA0567-95D5-4754-8FB5-899BAD459D0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rot="16200000">
              <a:off x="6587926" y="3887788"/>
              <a:ext cx="7775575" cy="0"/>
            </a:xfrm>
            <a:prstGeom prst="line">
              <a:avLst/>
            </a:prstGeom>
            <a:noFill/>
            <a:ln w="6350">
              <a:solidFill>
                <a:srgbClr val="FF66FF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lvl="0" algn="ctr"/>
              <a:endParaRPr lang="ko-KR" altLang="en-US" sz="953">
                <a:latin typeface="KoPub돋움체 Light" panose="02020603020101020101" pitchFamily="18" charset="-127"/>
                <a:ea typeface="KoPub돋움체 Bold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0702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3" r:id="rId6"/>
    <p:sldLayoutId id="2147483702" r:id="rId7"/>
  </p:sldLayoutIdLst>
  <p:hf hdr="0" ftr="0" dt="0"/>
  <p:txStyles>
    <p:titleStyle>
      <a:lvl1pPr algn="l" defTabSz="457200" rtl="0" eaLnBrk="1" latinLnBrk="0" hangingPunct="1">
        <a:lnSpc>
          <a:spcPct val="125000"/>
        </a:lnSpc>
        <a:spcBef>
          <a:spcPct val="50000"/>
        </a:spcBef>
        <a:buNone/>
        <a:defRPr kumimoji="1" lang="ko-KR" altLang="en-US" sz="1000" kern="1200" spc="-49" baseline="0" smtClean="0">
          <a:ln>
            <a:solidFill>
              <a:schemeClr val="accent1">
                <a:shade val="50000"/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1pPr>
    </p:titleStyle>
    <p:bodyStyle>
      <a:lvl1pPr marL="259187" indent="-259187" algn="l" defTabSz="1036747" rtl="0" eaLnBrk="1" latinLnBrk="1" hangingPunct="1">
        <a:lnSpc>
          <a:spcPct val="90000"/>
        </a:lnSpc>
        <a:spcBef>
          <a:spcPts val="1134"/>
        </a:spcBef>
        <a:buFont typeface="Arial" panose="020B0604020202020204" pitchFamily="34" charset="0"/>
        <a:buChar char="•"/>
        <a:defRPr sz="3175" kern="1200">
          <a:solidFill>
            <a:schemeClr val="tx1"/>
          </a:solidFill>
          <a:latin typeface="+mn-lt"/>
          <a:ea typeface="+mn-ea"/>
          <a:cs typeface="+mn-cs"/>
        </a:defRPr>
      </a:lvl1pPr>
      <a:lvl2pPr marL="77756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721" kern="1200">
          <a:solidFill>
            <a:schemeClr val="tx1"/>
          </a:solidFill>
          <a:latin typeface="+mn-lt"/>
          <a:ea typeface="+mn-ea"/>
          <a:cs typeface="+mn-cs"/>
        </a:defRPr>
      </a:lvl2pPr>
      <a:lvl3pPr marL="1295933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814307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4pPr>
      <a:lvl5pPr marL="233268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5pPr>
      <a:lvl6pPr marL="2851053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6pPr>
      <a:lvl7pPr marL="3369427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7pPr>
      <a:lvl8pPr marL="3887800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8pPr>
      <a:lvl9pPr marL="4406174" indent="-259187" algn="l" defTabSz="1036747" rtl="0" eaLnBrk="1" latinLnBrk="1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1pPr>
      <a:lvl2pPr marL="518373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2pPr>
      <a:lvl3pPr marL="103674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3pPr>
      <a:lvl4pPr marL="155512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4pPr>
      <a:lvl5pPr marL="2073493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5pPr>
      <a:lvl6pPr marL="259186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6pPr>
      <a:lvl7pPr marL="3110240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7pPr>
      <a:lvl8pPr marL="3628614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8pPr>
      <a:lvl9pPr marL="4146987" algn="l" defTabSz="1036747" rtl="0" eaLnBrk="1" latinLnBrk="1" hangingPunct="1">
        <a:defRPr sz="20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49" userDrawn="1">
          <p15:clr>
            <a:srgbClr val="F26B43"/>
          </p15:clr>
        </p15:guide>
        <p15:guide id="2" pos="343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1303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99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49" userDrawn="1">
          <p15:clr>
            <a:srgbClr val="F26B43"/>
          </p15:clr>
        </p15:guide>
        <p15:guide id="2" pos="3435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3807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7" r:id="rId2"/>
    <p:sldLayoutId id="2147483698" r:id="rId3"/>
    <p:sldLayoutId id="2147483701" r:id="rId4"/>
    <p:sldLayoutId id="2147483700" r:id="rId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49">
          <p15:clr>
            <a:srgbClr val="F26B43"/>
          </p15:clr>
        </p15:guide>
        <p15:guide id="2" pos="343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-1" y="1540522"/>
            <a:ext cx="10907713" cy="1195138"/>
          </a:xfrm>
        </p:spPr>
        <p:txBody>
          <a:bodyPr/>
          <a:lstStyle/>
          <a:p>
            <a:pPr indent="0" algn="ctr" defTabSz="457200" latinLnBrk="0">
              <a:lnSpc>
                <a:spcPct val="120000"/>
              </a:lnSpc>
              <a:spcAft>
                <a:spcPts val="0"/>
              </a:spcAft>
              <a:buSzTx/>
              <a:buFontTx/>
              <a:buNone/>
              <a:defRPr/>
            </a:pPr>
            <a:r>
              <a:rPr lang="en-US" altLang="ko-KR" sz="3600" dirty="0">
                <a:latin typeface="Samsung Sharp Sans Bold" pitchFamily="2" charset="0"/>
              </a:rPr>
              <a:t>MongoDB</a:t>
            </a:r>
            <a:endParaRPr lang="ko-KR" altLang="en-US" sz="3600" dirty="0">
              <a:latin typeface="Samsung Sharp Sans Bold" pitchFamily="2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9294291" y="6686806"/>
            <a:ext cx="1224135" cy="426083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/>
              <a:t>2025. 10. 31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D156D8-FFAA-48F2-B81A-431596C97D32}"/>
              </a:ext>
            </a:extLst>
          </p:cNvPr>
          <p:cNvSpPr txBox="1"/>
          <p:nvPr/>
        </p:nvSpPr>
        <p:spPr>
          <a:xfrm>
            <a:off x="3588054" y="4084647"/>
            <a:ext cx="3731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마케팅</a:t>
            </a:r>
            <a:r>
              <a:rPr lang="en-US" altLang="ko-KR" sz="28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r>
              <a:rPr lang="ko-KR" altLang="en-US" sz="2800" b="1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통합그룹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A42F92-AC44-44FB-859B-510D1544F9CD}"/>
              </a:ext>
            </a:extLst>
          </p:cNvPr>
          <p:cNvSpPr txBox="1"/>
          <p:nvPr/>
        </p:nvSpPr>
        <p:spPr>
          <a:xfrm>
            <a:off x="3393235" y="2809988"/>
            <a:ext cx="41212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000" b="0" i="0" u="none" strike="noStrike" kern="1200" cap="none" spc="0" normalizeH="0" baseline="0" noProof="0" dirty="0">
                <a:ln w="1270"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Project : GMO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1D52A0-47F1-4725-AD66-1A5CF2FC0B5E}"/>
              </a:ext>
            </a:extLst>
          </p:cNvPr>
          <p:cNvSpPr txBox="1"/>
          <p:nvPr/>
        </p:nvSpPr>
        <p:spPr>
          <a:xfrm>
            <a:off x="9906358" y="7104137"/>
            <a:ext cx="6895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600" b="1" spc="-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SamsungOne 800" panose="020B0903030303020204" pitchFamily="34" charset="0"/>
                <a:ea typeface="+mj-ea"/>
                <a:cs typeface="+mj-cs"/>
              </a:rPr>
              <a:t>v 1.0</a:t>
            </a:r>
            <a:endParaRPr lang="ko-KR" altLang="en-US" sz="1600" b="1" spc="-4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SamsungOne 800" panose="020B0903030303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84908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05585-F22A-3837-1965-7C303F2FC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4FE1852F-0FFA-BDFB-EF31-1006B2EE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언어별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MongoDB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접속 방법 가이드 제공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787D38-B725-26AA-0678-4EF1AED40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80" y="1283099"/>
            <a:ext cx="5398130" cy="60480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6DA137A-EEB0-1161-18C9-DEB15E309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178" y="1655539"/>
            <a:ext cx="4635465" cy="27718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9C0D084-0387-AD53-B985-B2CACF577278}"/>
              </a:ext>
            </a:extLst>
          </p:cNvPr>
          <p:cNvSpPr/>
          <p:nvPr/>
        </p:nvSpPr>
        <p:spPr>
          <a:xfrm>
            <a:off x="455192" y="3160099"/>
            <a:ext cx="3270472" cy="511664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0B2EA07-2C1F-9BB7-82AD-D726D392A149}"/>
              </a:ext>
            </a:extLst>
          </p:cNvPr>
          <p:cNvSpPr/>
          <p:nvPr/>
        </p:nvSpPr>
        <p:spPr>
          <a:xfrm>
            <a:off x="431998" y="3930638"/>
            <a:ext cx="2364602" cy="216024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C22FD1-630C-F1D2-8414-E64F48DF75C8}"/>
              </a:ext>
            </a:extLst>
          </p:cNvPr>
          <p:cNvSpPr/>
          <p:nvPr/>
        </p:nvSpPr>
        <p:spPr>
          <a:xfrm>
            <a:off x="483528" y="4842027"/>
            <a:ext cx="4538280" cy="413912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Google Shape;111;p14">
            <a:extLst>
              <a:ext uri="{FF2B5EF4-FFF2-40B4-BE49-F238E27FC236}">
                <a16:creationId xmlns:a16="http://schemas.microsoft.com/office/drawing/2014/main" id="{28606F36-DB9F-E056-1078-64043B0B6B2E}"/>
              </a:ext>
            </a:extLst>
          </p:cNvPr>
          <p:cNvSpPr txBox="1"/>
          <p:nvPr/>
        </p:nvSpPr>
        <p:spPr>
          <a:xfrm>
            <a:off x="3895302" y="3169725"/>
            <a:ext cx="3222611" cy="49241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ko-KR" sz="1000" b="1" dirty="0"/>
              <a:t>Driver</a:t>
            </a:r>
            <a:r>
              <a:rPr lang="ko-KR" altLang="en-US" sz="1000" b="1" dirty="0"/>
              <a:t>를 </a:t>
            </a:r>
            <a:r>
              <a:rPr lang="en-US" altLang="ko-KR" sz="1000" b="1" dirty="0"/>
              <a:t>Java</a:t>
            </a:r>
            <a:r>
              <a:rPr lang="ko-KR" altLang="en-US" sz="1000" b="1" dirty="0"/>
              <a:t>로 설정한 경우 </a:t>
            </a:r>
            <a:r>
              <a:rPr lang="en-US" altLang="ko-KR" sz="1000" b="1" dirty="0"/>
              <a:t>MongoDB</a:t>
            </a:r>
            <a:r>
              <a:rPr lang="ko-KR" altLang="en-US" sz="1000" b="1" dirty="0"/>
              <a:t>에 접속을 위한 </a:t>
            </a:r>
            <a:r>
              <a:rPr lang="en-US" altLang="ko-KR" sz="1000" b="1" dirty="0"/>
              <a:t>Driver </a:t>
            </a:r>
            <a:r>
              <a:rPr lang="ko-KR" altLang="en-US" sz="1000" b="1" dirty="0"/>
              <a:t>설정 방법 가이드 제공 </a:t>
            </a:r>
            <a:endParaRPr lang="en-US" altLang="ko-KR" sz="1000" b="1" dirty="0"/>
          </a:p>
        </p:txBody>
      </p:sp>
      <p:sp>
        <p:nvSpPr>
          <p:cNvPr id="10" name="Google Shape;111;p14">
            <a:extLst>
              <a:ext uri="{FF2B5EF4-FFF2-40B4-BE49-F238E27FC236}">
                <a16:creationId xmlns:a16="http://schemas.microsoft.com/office/drawing/2014/main" id="{FBDDF063-F497-93DE-29DF-E5EBF97DEBC5}"/>
              </a:ext>
            </a:extLst>
          </p:cNvPr>
          <p:cNvSpPr txBox="1"/>
          <p:nvPr/>
        </p:nvSpPr>
        <p:spPr>
          <a:xfrm>
            <a:off x="5996389" y="4692270"/>
            <a:ext cx="3222611" cy="156963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ko-KR" sz="1000" b="1" dirty="0"/>
              <a:t>Connection String : </a:t>
            </a:r>
            <a:r>
              <a:rPr lang="ko-KR" altLang="en-US" sz="1000" b="1" dirty="0"/>
              <a:t>데이터베이스 주소</a:t>
            </a:r>
            <a:endParaRPr lang="en-US" altLang="ko-KR" sz="1000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ko-KR" altLang="en-US" sz="1000" b="1" dirty="0"/>
              <a:t>애플리케이션이 </a:t>
            </a:r>
            <a:r>
              <a:rPr lang="en-US" altLang="ko-KR" sz="1000" b="1" dirty="0"/>
              <a:t>MongoDB</a:t>
            </a:r>
            <a:r>
              <a:rPr lang="ko-KR" altLang="en-US" sz="1000" b="1" dirty="0"/>
              <a:t>에 접속하기 정보</a:t>
            </a:r>
            <a:endParaRPr lang="en-US" altLang="ko-KR" sz="10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 dirty="0"/>
              <a:t>접속 방식</a:t>
            </a:r>
            <a:endParaRPr lang="en-US" altLang="ko-KR" sz="10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000" b="1" dirty="0" err="1"/>
              <a:t>mongodb+srv</a:t>
            </a:r>
            <a:r>
              <a:rPr lang="en-US" altLang="ko-KR" sz="1000" b="1" dirty="0"/>
              <a:t>://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 dirty="0"/>
              <a:t>인증 정보</a:t>
            </a:r>
            <a:endParaRPr lang="en-US" altLang="ko-KR" sz="10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000" b="1" dirty="0" err="1"/>
              <a:t>gmo_test_db_user</a:t>
            </a:r>
            <a:r>
              <a:rPr lang="en-US" altLang="ko-KR" sz="1000" b="1" dirty="0"/>
              <a:t>:&lt;</a:t>
            </a:r>
            <a:r>
              <a:rPr lang="en-US" altLang="ko-KR" sz="1000" b="1" dirty="0" err="1"/>
              <a:t>db_password</a:t>
            </a:r>
            <a:r>
              <a:rPr lang="en-US" altLang="ko-KR" sz="1000" b="1" dirty="0"/>
              <a:t>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 dirty="0"/>
              <a:t>서버 주소</a:t>
            </a:r>
            <a:endParaRPr lang="en-US" altLang="ko-KR" sz="10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000" b="1" dirty="0"/>
              <a:t>gmo-cluster.evowfco.mongodb.net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b="1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AAECC79-1E5D-2BC9-A623-3D05043FE793}"/>
              </a:ext>
            </a:extLst>
          </p:cNvPr>
          <p:cNvCxnSpPr>
            <a:cxnSpLocks/>
          </p:cNvCxnSpPr>
          <p:nvPr/>
        </p:nvCxnSpPr>
        <p:spPr>
          <a:xfrm flipV="1">
            <a:off x="2796600" y="3844936"/>
            <a:ext cx="3196578" cy="18686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4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93B76-89A2-EF75-8EF9-B78F46ECB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FDBD522-21AA-BB99-4EEB-0C7FCDC5D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64" y="1151483"/>
            <a:ext cx="6336704" cy="37158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08F93BEE-6DEE-C75F-5E04-5D137B8D8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MongoDB Compass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</a:p>
        </p:txBody>
      </p:sp>
      <p:sp>
        <p:nvSpPr>
          <p:cNvPr id="22" name="Google Shape;111;p14">
            <a:extLst>
              <a:ext uri="{FF2B5EF4-FFF2-40B4-BE49-F238E27FC236}">
                <a16:creationId xmlns:a16="http://schemas.microsoft.com/office/drawing/2014/main" id="{642B4B35-42C8-FD43-EA28-A4408735680A}"/>
              </a:ext>
            </a:extLst>
          </p:cNvPr>
          <p:cNvSpPr txBox="1"/>
          <p:nvPr/>
        </p:nvSpPr>
        <p:spPr>
          <a:xfrm>
            <a:off x="5741888" y="2518815"/>
            <a:ext cx="3222611" cy="11079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ko-KR" sz="1000" b="1" dirty="0"/>
              <a:t>MongoDB Compass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000" b="1" dirty="0"/>
              <a:t>데스크톱 </a:t>
            </a:r>
            <a:r>
              <a:rPr lang="en-US" altLang="ko-KR" sz="1000" b="1" dirty="0"/>
              <a:t>GUI </a:t>
            </a:r>
            <a:r>
              <a:rPr lang="ko-KR" altLang="en-US" sz="1000" b="1" dirty="0"/>
              <a:t>도구</a:t>
            </a:r>
            <a:endParaRPr lang="en-US" altLang="ko-KR" sz="10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dirty="0"/>
              <a:t>MongoDB</a:t>
            </a:r>
            <a:r>
              <a:rPr lang="ko-KR" altLang="en-US" sz="1000" b="1" dirty="0"/>
              <a:t>를 시각적으로 관리할 수 있는 로컬 설치형 애플리케이션</a:t>
            </a:r>
            <a:endParaRPr lang="en-US" altLang="ko-KR" sz="10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dirty="0"/>
              <a:t>Connection String</a:t>
            </a:r>
            <a:r>
              <a:rPr lang="ko-KR" altLang="en-US" sz="1000" b="1" dirty="0"/>
              <a:t>을 입력하여 접속</a:t>
            </a:r>
            <a:endParaRPr lang="en-US" altLang="ko-KR" sz="1000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altLang="ko-KR" sz="10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44F4B79-7CDE-310B-1E10-8B7266A82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047" y="4247827"/>
            <a:ext cx="5885905" cy="34483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Google Shape;111;p14">
            <a:extLst>
              <a:ext uri="{FF2B5EF4-FFF2-40B4-BE49-F238E27FC236}">
                <a16:creationId xmlns:a16="http://schemas.microsoft.com/office/drawing/2014/main" id="{C2082CAC-B886-9716-9AED-180A6D1BD490}"/>
              </a:ext>
            </a:extLst>
          </p:cNvPr>
          <p:cNvSpPr txBox="1"/>
          <p:nvPr/>
        </p:nvSpPr>
        <p:spPr>
          <a:xfrm>
            <a:off x="1646905" y="5615979"/>
            <a:ext cx="3222611" cy="172351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ko-KR" altLang="en-US" sz="1000" b="1" dirty="0"/>
              <a:t>데이터 조회</a:t>
            </a:r>
            <a:r>
              <a:rPr lang="en-US" altLang="ko-KR" sz="1000" b="1" dirty="0"/>
              <a:t>/</a:t>
            </a:r>
            <a:r>
              <a:rPr lang="ko-KR" altLang="en-US" sz="1000" b="1" dirty="0"/>
              <a:t>편집</a:t>
            </a:r>
            <a:endParaRPr lang="en-US" altLang="ko-KR" sz="10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000" b="1" dirty="0"/>
              <a:t>Collection</a:t>
            </a:r>
            <a:r>
              <a:rPr lang="ko-KR" altLang="en-US" sz="1000" b="1" dirty="0"/>
              <a:t>의 데이터 확인</a:t>
            </a:r>
            <a:endParaRPr lang="en-US" altLang="ko-KR" sz="10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 dirty="0"/>
              <a:t>쿼리 실행</a:t>
            </a:r>
            <a:endParaRPr lang="en-US" altLang="ko-KR" sz="10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000" b="1" dirty="0"/>
              <a:t>GUI </a:t>
            </a:r>
            <a:r>
              <a:rPr lang="ko-KR" altLang="en-US" sz="1000" b="1" dirty="0"/>
              <a:t>또는 </a:t>
            </a:r>
            <a:r>
              <a:rPr lang="en-US" altLang="ko-KR" sz="1000" b="1" dirty="0"/>
              <a:t>JSON </a:t>
            </a:r>
            <a:r>
              <a:rPr lang="ko-KR" altLang="en-US" sz="1000" b="1" dirty="0"/>
              <a:t>쿼리 작성</a:t>
            </a:r>
            <a:endParaRPr lang="en-US" altLang="ko-KR" sz="10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 dirty="0"/>
              <a:t>인덱스 관리</a:t>
            </a:r>
            <a:endParaRPr lang="en-US" altLang="ko-KR" sz="10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000" b="1" dirty="0"/>
              <a:t>성능 최적화를 위한 인덱스 생성</a:t>
            </a:r>
            <a:endParaRPr lang="en-US" altLang="ko-KR" sz="10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 dirty="0"/>
              <a:t>스키마 분석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000" b="1" dirty="0"/>
              <a:t>데이터 구조 시각화</a:t>
            </a:r>
            <a:endParaRPr lang="en-US" altLang="ko-KR" sz="10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dirty="0"/>
              <a:t>Aggregation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000" b="1" dirty="0"/>
              <a:t>복잡한 데이터 변환 작업 </a:t>
            </a:r>
            <a:r>
              <a:rPr lang="en-US" altLang="ko-KR" sz="1000" b="1" dirty="0"/>
              <a:t>(JOIN </a:t>
            </a:r>
            <a:r>
              <a:rPr lang="ko-KR" altLang="en-US" sz="1000" b="1" dirty="0"/>
              <a:t>쿼리 등</a:t>
            </a:r>
            <a:r>
              <a:rPr lang="en-US" altLang="ko-KR" sz="1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5971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F0424-9F29-7EEE-833F-136A0B808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5B5127-28D7-10EE-376E-F51B6C5C6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64" y="1298309"/>
            <a:ext cx="5439855" cy="6120679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237BED1E-D3B8-DB7D-0DE9-C218312C7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Mongosh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</a:p>
        </p:txBody>
      </p:sp>
      <p:sp>
        <p:nvSpPr>
          <p:cNvPr id="22" name="Google Shape;111;p14">
            <a:extLst>
              <a:ext uri="{FF2B5EF4-FFF2-40B4-BE49-F238E27FC236}">
                <a16:creationId xmlns:a16="http://schemas.microsoft.com/office/drawing/2014/main" id="{79BA2543-B3EF-185C-69FA-B31CE4732808}"/>
              </a:ext>
            </a:extLst>
          </p:cNvPr>
          <p:cNvSpPr txBox="1"/>
          <p:nvPr/>
        </p:nvSpPr>
        <p:spPr>
          <a:xfrm>
            <a:off x="6101928" y="2394888"/>
            <a:ext cx="3222611" cy="156963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ko-KR" sz="1000" b="1" dirty="0"/>
              <a:t>Compass (GUI)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000" b="1" dirty="0"/>
              <a:t>마우스 클릭으로 작업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000" b="1" dirty="0"/>
              <a:t>데이터를 표 형태로 시각화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000" b="1" dirty="0"/>
              <a:t>버튼</a:t>
            </a:r>
            <a:r>
              <a:rPr lang="en-US" altLang="ko-KR" sz="1000" b="1" dirty="0"/>
              <a:t>/</a:t>
            </a:r>
            <a:r>
              <a:rPr lang="ko-KR" altLang="en-US" sz="1000" b="1" dirty="0"/>
              <a:t>메뉴로 기능 실행</a:t>
            </a:r>
            <a:endParaRPr lang="en-US" altLang="ko-KR" sz="10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0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dirty="0" err="1"/>
              <a:t>Mongosh</a:t>
            </a:r>
            <a:r>
              <a:rPr lang="en-US" altLang="ko-KR" sz="1000" b="1" dirty="0"/>
              <a:t> (CLI)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000" b="1" dirty="0"/>
              <a:t>명령어를 직접 입력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000" b="1" dirty="0"/>
              <a:t>터미널에서 작업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000" b="1" dirty="0"/>
              <a:t>텍스트로 결과 출력</a:t>
            </a:r>
            <a:endParaRPr lang="en-US" altLang="ko-KR" sz="10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A76ABE3-5ABA-AF3B-61ED-7EE658E76EEA}"/>
              </a:ext>
            </a:extLst>
          </p:cNvPr>
          <p:cNvSpPr/>
          <p:nvPr/>
        </p:nvSpPr>
        <p:spPr>
          <a:xfrm>
            <a:off x="269280" y="3095699"/>
            <a:ext cx="4104456" cy="360040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FC695F-CED1-9FFC-ADDF-DB466665AE3C}"/>
              </a:ext>
            </a:extLst>
          </p:cNvPr>
          <p:cNvSpPr/>
          <p:nvPr/>
        </p:nvSpPr>
        <p:spPr>
          <a:xfrm>
            <a:off x="262825" y="3502853"/>
            <a:ext cx="1518623" cy="286552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572C1E-D2F5-066E-A1BA-281B27789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788" y="4985865"/>
            <a:ext cx="7416825" cy="221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71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D64D9-55DF-3AB8-B601-A57CE79D2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8ADC8F4-D414-B398-2046-67B849803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72" y="1439515"/>
            <a:ext cx="10299959" cy="53285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BF4F063-44DB-C1F5-4E5A-B3C919F7EC7E}"/>
              </a:ext>
            </a:extLst>
          </p:cNvPr>
          <p:cNvSpPr txBox="1">
            <a:spLocks/>
          </p:cNvSpPr>
          <p:nvPr/>
        </p:nvSpPr>
        <p:spPr>
          <a:xfrm>
            <a:off x="413295" y="757413"/>
            <a:ext cx="7710053" cy="2488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125000"/>
              </a:lnSpc>
              <a:spcBef>
                <a:spcPct val="50000"/>
              </a:spcBef>
              <a:buNone/>
              <a:defRPr kumimoji="1" lang="ko-KR" altLang="en-US" sz="1000" kern="1200" spc="-49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r>
              <a:rPr lang="en-US" altLang="ko-KR" sz="1800" dirty="0"/>
              <a:t>MongoDB Cluster </a:t>
            </a:r>
            <a:r>
              <a:rPr lang="ko-KR" altLang="en-US" sz="1800" dirty="0" err="1"/>
              <a:t>메인화면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4576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851A9-301F-BF6C-BF85-9F496D50F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D688D10B-A987-1493-BD2C-6A0D4E5D43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MongoDB Compass</a:t>
            </a:r>
            <a:endParaRPr lang="ko-KR" altLang="en-US" dirty="0"/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6B67792C-2EE5-7FED-E3A0-038E506A51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657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5F765-9E68-BC62-CDB3-7F9744604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9E028F19-E14B-B102-BC6B-D41B9ADB1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MongoDB Compass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접속방법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7685AB-DD03-7888-2D74-044591277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6" y="1792015"/>
            <a:ext cx="5328592" cy="26729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89A1DC-291B-1A91-AA99-CE97D8D6E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727" y="1733786"/>
            <a:ext cx="4988647" cy="27256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EFA21E7-9009-2E72-1B46-9330055FD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56" y="4686951"/>
            <a:ext cx="5345027" cy="27784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111;p14">
            <a:extLst>
              <a:ext uri="{FF2B5EF4-FFF2-40B4-BE49-F238E27FC236}">
                <a16:creationId xmlns:a16="http://schemas.microsoft.com/office/drawing/2014/main" id="{1B152C84-9AE3-0246-3023-62F985727489}"/>
              </a:ext>
            </a:extLst>
          </p:cNvPr>
          <p:cNvSpPr txBox="1"/>
          <p:nvPr/>
        </p:nvSpPr>
        <p:spPr>
          <a:xfrm>
            <a:off x="5647727" y="4686951"/>
            <a:ext cx="4988647" cy="11079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ko-KR" sz="1000" b="1" dirty="0"/>
              <a:t>Add new connection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000" b="1" dirty="0"/>
              <a:t>접속 대상 </a:t>
            </a:r>
            <a:r>
              <a:rPr lang="en-US" altLang="ko-KR" sz="1000" b="1" dirty="0"/>
              <a:t>Database </a:t>
            </a:r>
            <a:r>
              <a:rPr lang="ko-KR" altLang="en-US" sz="1000" b="1" dirty="0"/>
              <a:t>등록</a:t>
            </a:r>
            <a:endParaRPr lang="en-US" altLang="ko-KR" sz="1000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ko-KR" sz="1000" b="1" dirty="0"/>
              <a:t>URI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000" b="1" dirty="0"/>
              <a:t>발급받은 </a:t>
            </a:r>
            <a:r>
              <a:rPr lang="en-US" altLang="ko-KR" sz="1000" b="1" dirty="0"/>
              <a:t>Connection String</a:t>
            </a:r>
            <a:r>
              <a:rPr lang="ko-KR" altLang="en-US" sz="1000" b="1" dirty="0"/>
              <a:t>을 입력하여 접속 시도</a:t>
            </a:r>
            <a:endParaRPr lang="en-US" altLang="ko-KR" sz="1000" b="1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ko-KR" sz="1000" b="1" dirty="0"/>
              <a:t>Username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ko-KR" sz="1000" b="1" dirty="0"/>
              <a:t>Password</a:t>
            </a:r>
          </a:p>
        </p:txBody>
      </p:sp>
    </p:spTree>
    <p:extLst>
      <p:ext uri="{BB962C8B-B14F-4D97-AF65-F5344CB8AC3E}">
        <p14:creationId xmlns:p14="http://schemas.microsoft.com/office/powerpoint/2010/main" val="572926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67FA8-E6BE-D034-6CA5-02321588E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18327D58-A18C-DBE7-37E0-2E4E5E495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MongoDB Compass (Database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Collection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C5CB47-83A5-FD08-79D2-8F1BF18F4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53" y="1156237"/>
            <a:ext cx="5130195" cy="31683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931066-E93A-E46B-F4E5-7A9B3BFFA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966" y="1150244"/>
            <a:ext cx="4995222" cy="31643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AF91DCE-7BD8-72CF-1C23-013B6B74B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53" y="4391843"/>
            <a:ext cx="5130195" cy="32991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C8549CF-E0F9-6FDB-236F-7F40778AC9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8866" y="4391842"/>
            <a:ext cx="5030404" cy="329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29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A4FA7-7A28-1FF4-1463-A6903F0F4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845387C4-EFFC-B46A-1662-3E0BBB13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MongoDB Compass (Collection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데이터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Insert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방법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Google Shape;111;p14">
            <a:extLst>
              <a:ext uri="{FF2B5EF4-FFF2-40B4-BE49-F238E27FC236}">
                <a16:creationId xmlns:a16="http://schemas.microsoft.com/office/drawing/2014/main" id="{0835852F-7E19-4AE7-1929-DF35F62F33E2}"/>
              </a:ext>
            </a:extLst>
          </p:cNvPr>
          <p:cNvSpPr txBox="1"/>
          <p:nvPr/>
        </p:nvSpPr>
        <p:spPr>
          <a:xfrm>
            <a:off x="3271470" y="5307907"/>
            <a:ext cx="3694554" cy="172351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ADD DATA 클릭</a:t>
            </a:r>
            <a:endParaRPr lang="en-US" altLang="ko-KR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Import</a:t>
            </a:r>
            <a:r>
              <a:rPr lang="ko-KR" altLang="en-US" sz="1000" dirty="0"/>
              <a:t> </a:t>
            </a:r>
            <a:r>
              <a:rPr lang="en-US" altLang="ko-KR" sz="1000" dirty="0"/>
              <a:t>JSON or CSV file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JSON </a:t>
            </a:r>
            <a:r>
              <a:rPr lang="ko-KR" altLang="en-US" sz="1000" dirty="0"/>
              <a:t>또는 </a:t>
            </a:r>
            <a:r>
              <a:rPr lang="en-US" altLang="ko-KR" sz="1000" dirty="0"/>
              <a:t>CSV</a:t>
            </a:r>
            <a:r>
              <a:rPr lang="ko-KR" altLang="en-US" sz="1000" dirty="0"/>
              <a:t>로 대량의 데이터 </a:t>
            </a:r>
            <a:r>
              <a:rPr lang="en-US" altLang="ko-KR" sz="1000" dirty="0"/>
              <a:t>Insert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Insert document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JSON String</a:t>
            </a:r>
            <a:r>
              <a:rPr lang="ko-KR" altLang="en-US" sz="1000" dirty="0"/>
              <a:t>을 직접 입력하여 데이터 </a:t>
            </a:r>
            <a:r>
              <a:rPr lang="en-US" altLang="ko-KR" sz="1000" dirty="0"/>
              <a:t>Insert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/>
              <a:t>Insert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Document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입력창</a:t>
            </a:r>
            <a:endParaRPr lang="en-US" altLang="ko-KR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JSON String</a:t>
            </a:r>
            <a:r>
              <a:rPr lang="ko-KR" altLang="en-US" sz="1000" dirty="0"/>
              <a:t>을 직접 입력하여 데이터 </a:t>
            </a:r>
            <a:r>
              <a:rPr lang="en-US" altLang="ko-KR" sz="1000" dirty="0"/>
              <a:t>Insert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입력 결과 확인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692F44-D95D-1825-81FB-F0412D849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40" y="2387179"/>
            <a:ext cx="2957894" cy="17700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F73A912-B601-EA72-0A8B-27E640668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199" y="1853001"/>
            <a:ext cx="3019484" cy="32287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EAB593E-0AA4-C01F-0D23-C05410A42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751" y="2105264"/>
            <a:ext cx="3772697" cy="272422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219C89A9-6338-7E17-F9B0-06DA685D035F}"/>
              </a:ext>
            </a:extLst>
          </p:cNvPr>
          <p:cNvCxnSpPr>
            <a:cxnSpLocks/>
          </p:cNvCxnSpPr>
          <p:nvPr/>
        </p:nvCxnSpPr>
        <p:spPr>
          <a:xfrm>
            <a:off x="3077592" y="3239715"/>
            <a:ext cx="599412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51BC33D-9BB0-2033-EE61-1F750B681AD6}"/>
              </a:ext>
            </a:extLst>
          </p:cNvPr>
          <p:cNvCxnSpPr>
            <a:cxnSpLocks/>
          </p:cNvCxnSpPr>
          <p:nvPr/>
        </p:nvCxnSpPr>
        <p:spPr>
          <a:xfrm>
            <a:off x="6510628" y="3235487"/>
            <a:ext cx="599412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914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5DF4F1B-AD45-BF38-A618-FCE1962FF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80" y="1439515"/>
            <a:ext cx="3010320" cy="15527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DA97B32-C174-AF25-636E-1D85D1A6B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01" y="2327430"/>
            <a:ext cx="3077004" cy="21720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584AC2A-72C3-2048-E377-4830C73CC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7057" y="3983614"/>
            <a:ext cx="3448531" cy="1971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C2A475C-DDFA-70DA-E0F3-723FA6E9F9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2241" y="5817998"/>
            <a:ext cx="2972215" cy="18862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Google Shape;111;p14">
            <a:extLst>
              <a:ext uri="{FF2B5EF4-FFF2-40B4-BE49-F238E27FC236}">
                <a16:creationId xmlns:a16="http://schemas.microsoft.com/office/drawing/2014/main" id="{A12DCDBC-1D15-E856-C094-30D0D98A77A5}"/>
              </a:ext>
            </a:extLst>
          </p:cNvPr>
          <p:cNvSpPr txBox="1"/>
          <p:nvPr/>
        </p:nvSpPr>
        <p:spPr>
          <a:xfrm>
            <a:off x="133763" y="1100991"/>
            <a:ext cx="3020917" cy="3385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ko-KR" sz="1000" b="1" dirty="0"/>
              <a:t>campaigns - </a:t>
            </a:r>
            <a:r>
              <a:rPr lang="ko-KR" altLang="en-US" sz="1000" b="1" dirty="0"/>
              <a:t>광고 캠페인</a:t>
            </a:r>
            <a:endParaRPr lang="en-US" altLang="ko-KR" sz="1000" b="1" dirty="0"/>
          </a:p>
        </p:txBody>
      </p:sp>
      <p:sp>
        <p:nvSpPr>
          <p:cNvPr id="16" name="Google Shape;111;p14">
            <a:extLst>
              <a:ext uri="{FF2B5EF4-FFF2-40B4-BE49-F238E27FC236}">
                <a16:creationId xmlns:a16="http://schemas.microsoft.com/office/drawing/2014/main" id="{A94C3713-039B-95FA-BBF0-B6074E85522F}"/>
              </a:ext>
            </a:extLst>
          </p:cNvPr>
          <p:cNvSpPr txBox="1"/>
          <p:nvPr/>
        </p:nvSpPr>
        <p:spPr>
          <a:xfrm>
            <a:off x="2240387" y="1988906"/>
            <a:ext cx="3089213" cy="3385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ko-KR" sz="1000" b="1" dirty="0" err="1"/>
              <a:t>ad_groups</a:t>
            </a:r>
            <a:r>
              <a:rPr lang="en-US" altLang="ko-KR" sz="1000" b="1" dirty="0"/>
              <a:t> - </a:t>
            </a:r>
            <a:r>
              <a:rPr lang="ko-KR" altLang="en-US" sz="1000" b="1" dirty="0"/>
              <a:t>광고 그룹 </a:t>
            </a:r>
            <a:r>
              <a:rPr lang="en-US" altLang="ko-KR" sz="1000" b="1" dirty="0"/>
              <a:t>(campaigns</a:t>
            </a:r>
            <a:r>
              <a:rPr lang="ko-KR" altLang="en-US" sz="1000" b="1" dirty="0"/>
              <a:t>와 </a:t>
            </a:r>
            <a:r>
              <a:rPr lang="en-US" altLang="ko-KR" sz="1000" b="1" dirty="0"/>
              <a:t>1:N </a:t>
            </a:r>
            <a:r>
              <a:rPr lang="ko-KR" altLang="en-US" sz="1000" b="1" dirty="0"/>
              <a:t>관계</a:t>
            </a:r>
            <a:r>
              <a:rPr lang="en-US" altLang="ko-KR" sz="1000" b="1" dirty="0"/>
              <a:t>)</a:t>
            </a:r>
          </a:p>
        </p:txBody>
      </p:sp>
      <p:sp>
        <p:nvSpPr>
          <p:cNvPr id="17" name="Google Shape;111;p14">
            <a:extLst>
              <a:ext uri="{FF2B5EF4-FFF2-40B4-BE49-F238E27FC236}">
                <a16:creationId xmlns:a16="http://schemas.microsoft.com/office/drawing/2014/main" id="{A1461462-851B-C7C8-6972-04378B8C9044}"/>
              </a:ext>
            </a:extLst>
          </p:cNvPr>
          <p:cNvSpPr txBox="1"/>
          <p:nvPr/>
        </p:nvSpPr>
        <p:spPr>
          <a:xfrm>
            <a:off x="4589760" y="3648831"/>
            <a:ext cx="3460395" cy="3385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ko-KR" sz="1000" b="1" dirty="0"/>
              <a:t>ads - </a:t>
            </a:r>
            <a:r>
              <a:rPr lang="ko-KR" altLang="en-US" sz="1000" b="1" dirty="0"/>
              <a:t>개별 광고 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ad_groups</a:t>
            </a:r>
            <a:r>
              <a:rPr lang="ko-KR" altLang="en-US" sz="1000" b="1" dirty="0"/>
              <a:t>와 </a:t>
            </a:r>
            <a:r>
              <a:rPr lang="en-US" altLang="ko-KR" sz="1000" b="1" dirty="0"/>
              <a:t>1:N </a:t>
            </a:r>
            <a:r>
              <a:rPr lang="ko-KR" altLang="en-US" sz="1000" b="1" dirty="0"/>
              <a:t>관계</a:t>
            </a:r>
            <a:r>
              <a:rPr lang="en-US" altLang="ko-KR" sz="1000" b="1" dirty="0"/>
              <a:t>)</a:t>
            </a:r>
          </a:p>
        </p:txBody>
      </p:sp>
      <p:sp>
        <p:nvSpPr>
          <p:cNvPr id="18" name="Google Shape;111;p14">
            <a:extLst>
              <a:ext uri="{FF2B5EF4-FFF2-40B4-BE49-F238E27FC236}">
                <a16:creationId xmlns:a16="http://schemas.microsoft.com/office/drawing/2014/main" id="{396975FF-83AE-2038-CAF2-FB1605D04CB5}"/>
              </a:ext>
            </a:extLst>
          </p:cNvPr>
          <p:cNvSpPr txBox="1"/>
          <p:nvPr/>
        </p:nvSpPr>
        <p:spPr>
          <a:xfrm>
            <a:off x="7874003" y="5321629"/>
            <a:ext cx="2987763" cy="49241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ko-KR" sz="1000" b="1" dirty="0" err="1"/>
              <a:t>ad_performance</a:t>
            </a:r>
            <a:r>
              <a:rPr lang="en-US" altLang="ko-KR" sz="1000" b="1" dirty="0"/>
              <a:t> - </a:t>
            </a:r>
            <a:r>
              <a:rPr lang="ko-KR" altLang="en-US" sz="1000" b="1" dirty="0"/>
              <a:t>광고 성과 데이터 </a:t>
            </a:r>
            <a:endParaRPr lang="en-US" altLang="ko-KR" sz="1000" b="1" dirty="0"/>
          </a:p>
          <a:p>
            <a:pPr lvl="1"/>
            <a:r>
              <a:rPr lang="en-US" altLang="ko-KR" sz="1000" b="1" dirty="0"/>
              <a:t>(ads</a:t>
            </a:r>
            <a:r>
              <a:rPr lang="ko-KR" altLang="en-US" sz="1000" b="1" dirty="0"/>
              <a:t>와 </a:t>
            </a:r>
            <a:r>
              <a:rPr lang="en-US" altLang="ko-KR" sz="1000" b="1" dirty="0"/>
              <a:t>1:N </a:t>
            </a:r>
            <a:r>
              <a:rPr lang="ko-KR" altLang="en-US" sz="1000" b="1" dirty="0"/>
              <a:t>관계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일자별 성과</a:t>
            </a:r>
            <a:r>
              <a:rPr lang="en-US" altLang="ko-KR" sz="1000" b="1" dirty="0"/>
              <a:t>)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BD08143-C296-0A98-AD72-705216BBB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8" y="768485"/>
            <a:ext cx="7710053" cy="248869"/>
          </a:xfrm>
        </p:spPr>
        <p:txBody>
          <a:bodyPr/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Collection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특성 및 관계</a:t>
            </a:r>
          </a:p>
        </p:txBody>
      </p:sp>
    </p:spTree>
    <p:extLst>
      <p:ext uri="{BB962C8B-B14F-4D97-AF65-F5344CB8AC3E}">
        <p14:creationId xmlns:p14="http://schemas.microsoft.com/office/powerpoint/2010/main" val="3150477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1F521-0A2C-87D7-7AA4-A7D950576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28E08067-A41E-E36D-9554-F22CAA81C4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MongoDB </a:t>
            </a:r>
            <a:r>
              <a:rPr lang="ko-KR" altLang="en-US" dirty="0"/>
              <a:t>기본검색</a:t>
            </a:r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B599C214-33F4-BB14-12E3-8314849626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286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43B69B0-4B08-7DB1-DD38-15CF02A12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670490"/>
              </p:ext>
            </p:extLst>
          </p:nvPr>
        </p:nvGraphicFramePr>
        <p:xfrm>
          <a:off x="749300" y="1583532"/>
          <a:ext cx="9409112" cy="3972669"/>
        </p:xfrm>
        <a:graphic>
          <a:graphicData uri="http://schemas.openxmlformats.org/drawingml/2006/table">
            <a:tbl>
              <a:tblPr/>
              <a:tblGrid>
                <a:gridCol w="560170">
                  <a:extLst>
                    <a:ext uri="{9D8B030D-6E8A-4147-A177-3AD203B41FA5}">
                      <a16:colId xmlns:a16="http://schemas.microsoft.com/office/drawing/2014/main" val="1626106963"/>
                    </a:ext>
                  </a:extLst>
                </a:gridCol>
                <a:gridCol w="875266">
                  <a:extLst>
                    <a:ext uri="{9D8B030D-6E8A-4147-A177-3AD203B41FA5}">
                      <a16:colId xmlns:a16="http://schemas.microsoft.com/office/drawing/2014/main" val="1246838809"/>
                    </a:ext>
                  </a:extLst>
                </a:gridCol>
                <a:gridCol w="1468920">
                  <a:extLst>
                    <a:ext uri="{9D8B030D-6E8A-4147-A177-3AD203B41FA5}">
                      <a16:colId xmlns:a16="http://schemas.microsoft.com/office/drawing/2014/main" val="2640265526"/>
                    </a:ext>
                  </a:extLst>
                </a:gridCol>
                <a:gridCol w="5095577">
                  <a:extLst>
                    <a:ext uri="{9D8B030D-6E8A-4147-A177-3AD203B41FA5}">
                      <a16:colId xmlns:a16="http://schemas.microsoft.com/office/drawing/2014/main" val="1813144692"/>
                    </a:ext>
                  </a:extLst>
                </a:gridCol>
                <a:gridCol w="1409179">
                  <a:extLst>
                    <a:ext uri="{9D8B030D-6E8A-4147-A177-3AD203B41FA5}">
                      <a16:colId xmlns:a16="http://schemas.microsoft.com/office/drawing/2014/main" val="486143977"/>
                    </a:ext>
                  </a:extLst>
                </a:gridCol>
              </a:tblGrid>
              <a:tr h="342990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 서 개 정 이 </a:t>
                      </a:r>
                      <a:r>
                        <a:rPr lang="ko-KR" altLang="en-US" sz="13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력</a:t>
                      </a:r>
                      <a:endParaRPr lang="ko-KR" alt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45" marR="8745" marT="87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014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540759"/>
                  </a:ext>
                </a:extLst>
              </a:tr>
              <a:tr h="3210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버전</a:t>
                      </a:r>
                    </a:p>
                  </a:txBody>
                  <a:tcPr marL="8745" marR="8745" marT="87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일자</a:t>
                      </a:r>
                    </a:p>
                  </a:txBody>
                  <a:tcPr marL="8745" marR="8745" marT="87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8745" marR="8745" marT="87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개정내용</a:t>
                      </a:r>
                    </a:p>
                  </a:txBody>
                  <a:tcPr marL="8745" marR="8745" marT="87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</a:p>
                  </a:txBody>
                  <a:tcPr marL="8745" marR="8745" marT="87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652118"/>
                  </a:ext>
                </a:extLst>
              </a:tr>
              <a:tr h="5514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45" marR="8745" marT="87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2025.10.31</a:t>
                      </a:r>
                    </a:p>
                  </a:txBody>
                  <a:tcPr marL="8745" marR="8745" marT="87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최초 작성</a:t>
                      </a:r>
                    </a:p>
                  </a:txBody>
                  <a:tcPr marL="8745" marR="8745" marT="87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MongoDB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생성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사용방법 정리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45" marR="8745" marT="87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강현욱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745" marR="8745" marT="87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4048249"/>
                  </a:ext>
                </a:extLst>
              </a:tr>
              <a:tr h="551432"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45" marR="8745" marT="87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45" marR="8745" marT="87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45" marR="8745" marT="87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fontAlgn="ctr">
                        <a:buFont typeface="+mj-lt"/>
                        <a:buAutoNum type="arabicPeriod"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45" marR="8745" marT="87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745" marR="8745" marT="87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624503"/>
                  </a:ext>
                </a:extLst>
              </a:tr>
              <a:tr h="551432"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45" marR="8745" marT="87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45" marR="8745" marT="87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45" marR="8745" marT="87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fontAlgn="ctr">
                        <a:buFont typeface="+mj-lt"/>
                        <a:buAutoNum type="arabicPeriod"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45" marR="8745" marT="87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745" marR="8745" marT="87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1030191"/>
                  </a:ext>
                </a:extLst>
              </a:tr>
              <a:tr h="551432"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45" marR="8745" marT="87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45" marR="8745" marT="87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45" marR="8745" marT="87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fontAlgn="ctr">
                        <a:buFont typeface="+mj-lt"/>
                        <a:buAutoNum type="arabicPeriod"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45" marR="8745" marT="87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745" marR="8745" marT="87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7617704"/>
                  </a:ext>
                </a:extLst>
              </a:tr>
              <a:tr h="551432"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45" marR="8745" marT="87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45" marR="8745" marT="87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45" marR="8745" marT="87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45" marR="8745" marT="87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745" marR="8745" marT="87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5663456"/>
                  </a:ext>
                </a:extLst>
              </a:tr>
              <a:tr h="551432"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45" marR="8745" marT="87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45" marR="8745" marT="87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45" marR="8745" marT="87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fontAlgn="ctr">
                        <a:buFont typeface="+mj-lt"/>
                        <a:buAutoNum type="arabicPeriod"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45" marR="8745" marT="87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3674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745" marR="8745" marT="87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5905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6991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E05BF-D049-28A6-5A1E-4E0B1EE8B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2750AB51-BCC2-7FC5-68D8-EDCFE7E02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[Section 1: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데이터 조회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(SELECT *)]</a:t>
            </a:r>
          </a:p>
        </p:txBody>
      </p:sp>
      <p:sp>
        <p:nvSpPr>
          <p:cNvPr id="22" name="Google Shape;111;p14">
            <a:extLst>
              <a:ext uri="{FF2B5EF4-FFF2-40B4-BE49-F238E27FC236}">
                <a16:creationId xmlns:a16="http://schemas.microsoft.com/office/drawing/2014/main" id="{D324560C-F57D-1936-B0FD-F735736C2A78}"/>
              </a:ext>
            </a:extLst>
          </p:cNvPr>
          <p:cNvSpPr txBox="1"/>
          <p:nvPr/>
        </p:nvSpPr>
        <p:spPr>
          <a:xfrm>
            <a:off x="6677992" y="2951683"/>
            <a:ext cx="3222611" cy="80018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altLang="ko-KR" sz="1000" b="1" dirty="0"/>
              <a:t>[Section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1: </a:t>
            </a:r>
            <a:r>
              <a:rPr lang="ko-KR" altLang="en-US" sz="1000" b="1" dirty="0"/>
              <a:t>전체 데이터 조회 </a:t>
            </a:r>
            <a:r>
              <a:rPr lang="en-US" altLang="ko-KR" sz="1000" b="1" dirty="0"/>
              <a:t>(SELECT *)]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ko-KR" sz="1000" b="1" dirty="0"/>
              <a:t>SELECT * FROM campaigns;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altLang="ko-KR" sz="1000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ko-KR" sz="1000" b="1" dirty="0"/>
              <a:t>{}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21FCFF-E70E-4AC8-3BBD-52E52EB35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36" y="1583531"/>
            <a:ext cx="5125165" cy="55062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03260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8E658-F083-9E29-7916-88063321F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5AC62EB3-F77D-B51C-1309-121918D14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sz="1800" b="1" dirty="0"/>
              <a:t>[Section 2: </a:t>
            </a:r>
            <a:r>
              <a:rPr lang="ko-KR" altLang="en-US" sz="1800" b="1" dirty="0"/>
              <a:t>특정 필드만 조회 </a:t>
            </a:r>
            <a:r>
              <a:rPr lang="en-US" altLang="ko-KR" sz="1800" b="1" dirty="0"/>
              <a:t>(SELECT </a:t>
            </a:r>
            <a:r>
              <a:rPr lang="ko-KR" altLang="en-US" sz="1800" b="1" dirty="0"/>
              <a:t>특정 컬럼</a:t>
            </a:r>
            <a:r>
              <a:rPr lang="en-US" altLang="ko-KR" sz="1800" b="1" dirty="0"/>
              <a:t>)]</a:t>
            </a:r>
          </a:p>
        </p:txBody>
      </p:sp>
      <p:sp>
        <p:nvSpPr>
          <p:cNvPr id="22" name="Google Shape;111;p14">
            <a:extLst>
              <a:ext uri="{FF2B5EF4-FFF2-40B4-BE49-F238E27FC236}">
                <a16:creationId xmlns:a16="http://schemas.microsoft.com/office/drawing/2014/main" id="{F52827DB-019A-A43A-79C5-96AF382C42FD}"/>
              </a:ext>
            </a:extLst>
          </p:cNvPr>
          <p:cNvSpPr txBox="1"/>
          <p:nvPr/>
        </p:nvSpPr>
        <p:spPr>
          <a:xfrm>
            <a:off x="6677992" y="2951683"/>
            <a:ext cx="3222611" cy="249296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altLang="ko-KR" sz="1000" b="1" dirty="0"/>
              <a:t>[Section 2: </a:t>
            </a:r>
            <a:r>
              <a:rPr lang="ko-KR" altLang="en-US" sz="1000" b="1" dirty="0"/>
              <a:t>특정 필드만 조회 </a:t>
            </a:r>
            <a:r>
              <a:rPr lang="en-US" altLang="ko-KR" sz="1000" b="1" dirty="0"/>
              <a:t>(SELECT </a:t>
            </a:r>
            <a:r>
              <a:rPr lang="ko-KR" altLang="en-US" sz="1000" b="1" dirty="0"/>
              <a:t>특정 컬럼</a:t>
            </a:r>
            <a:r>
              <a:rPr lang="en-US" altLang="ko-KR" sz="1000" b="1" dirty="0"/>
              <a:t>)]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SELECT </a:t>
            </a:r>
            <a:br>
              <a:rPr lang="en-US" altLang="ko-KR" sz="1000" dirty="0"/>
            </a:br>
            <a:r>
              <a:rPr lang="en-US" altLang="ko-KR" sz="1000" dirty="0"/>
              <a:t>   </a:t>
            </a:r>
            <a:r>
              <a:rPr lang="en-US" altLang="ko-KR" sz="1000" dirty="0" err="1"/>
              <a:t>campaign_name</a:t>
            </a:r>
            <a:br>
              <a:rPr lang="en-US" altLang="ko-KR" sz="1000" dirty="0"/>
            </a:br>
            <a:r>
              <a:rPr lang="en-US" altLang="ko-KR" sz="1000" dirty="0"/>
              <a:t>   , budget</a:t>
            </a:r>
            <a:br>
              <a:rPr lang="en-US" altLang="ko-KR" sz="1000" dirty="0"/>
            </a:br>
            <a:r>
              <a:rPr lang="en-US" altLang="ko-KR" sz="1000" dirty="0"/>
              <a:t>   , platform </a:t>
            </a:r>
            <a:br>
              <a:rPr lang="en-US" altLang="ko-KR" sz="1000" dirty="0"/>
            </a:br>
            <a:r>
              <a:rPr lang="en-US" altLang="ko-KR" sz="1000" dirty="0"/>
              <a:t>FROM campaigns;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{</a:t>
            </a:r>
            <a:br>
              <a:rPr lang="en-US" altLang="ko-KR" sz="1000" dirty="0"/>
            </a:br>
            <a:r>
              <a:rPr lang="en-US" altLang="ko-KR" sz="1000" dirty="0"/>
              <a:t>  "</a:t>
            </a:r>
            <a:r>
              <a:rPr lang="en-US" altLang="ko-KR" sz="1000" dirty="0" err="1"/>
              <a:t>campaign_name</a:t>
            </a:r>
            <a:r>
              <a:rPr lang="en-US" altLang="ko-KR" sz="1000" dirty="0"/>
              <a:t>": 1,</a:t>
            </a:r>
            <a:br>
              <a:rPr lang="en-US" altLang="ko-KR" sz="1000" dirty="0"/>
            </a:br>
            <a:r>
              <a:rPr lang="en-US" altLang="ko-KR" sz="1000" dirty="0"/>
              <a:t>  "budget": 1,</a:t>
            </a:r>
            <a:br>
              <a:rPr lang="en-US" altLang="ko-KR" sz="1000" dirty="0"/>
            </a:br>
            <a:r>
              <a:rPr lang="en-US" altLang="ko-KR" sz="1000" dirty="0"/>
              <a:t>  "platform": 1</a:t>
            </a:r>
            <a:br>
              <a:rPr lang="en-US" altLang="ko-KR" sz="1000" dirty="0"/>
            </a:br>
            <a:r>
              <a:rPr lang="en-US" altLang="ko-KR" sz="1000" dirty="0"/>
              <a:t>}</a:t>
            </a:r>
            <a:br>
              <a:rPr lang="en-US" altLang="ko-KR" sz="1000" dirty="0"/>
            </a:br>
            <a:endParaRPr lang="en-US" altLang="ko-KR" sz="10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"</a:t>
            </a:r>
            <a:r>
              <a:rPr lang="ko-KR" altLang="en-US" sz="1000" dirty="0" err="1"/>
              <a:t>필드명</a:t>
            </a:r>
            <a:r>
              <a:rPr lang="en-US" altLang="ko-KR" sz="1000" dirty="0"/>
              <a:t>": 1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해당 필드 포함을 의미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E45AC0-502D-7DB1-A84C-D8646D810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88" y="1367507"/>
            <a:ext cx="5201376" cy="58491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53205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07F66-BE5B-B041-2B87-B01DEC2EA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2DB01621-FF1C-D112-FE8E-3BC000FC4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sz="1800" b="1" dirty="0"/>
              <a:t>[Section 3: _id </a:t>
            </a:r>
            <a:r>
              <a:rPr lang="ko-KR" altLang="en-US" sz="1800" b="1" dirty="0"/>
              <a:t>제외하고 조회</a:t>
            </a:r>
            <a:r>
              <a:rPr lang="en-US" altLang="ko-KR" sz="1800" b="1" dirty="0"/>
              <a:t>]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47E2D6-1EAE-A7A7-F601-107E45234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110" y="1943571"/>
            <a:ext cx="3667637" cy="48584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Google Shape;111;p14">
            <a:extLst>
              <a:ext uri="{FF2B5EF4-FFF2-40B4-BE49-F238E27FC236}">
                <a16:creationId xmlns:a16="http://schemas.microsoft.com/office/drawing/2014/main" id="{FE1AF98E-456C-4B84-21A7-3E7FA5B05671}"/>
              </a:ext>
            </a:extLst>
          </p:cNvPr>
          <p:cNvSpPr txBox="1"/>
          <p:nvPr/>
        </p:nvSpPr>
        <p:spPr>
          <a:xfrm>
            <a:off x="6677992" y="2375619"/>
            <a:ext cx="3222611" cy="264684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altLang="ko-KR" sz="1000" b="1" dirty="0"/>
              <a:t>[Section 3: _id </a:t>
            </a:r>
            <a:r>
              <a:rPr lang="ko-KR" altLang="en-US" sz="1000" b="1" dirty="0"/>
              <a:t>제외하고 조회</a:t>
            </a:r>
            <a:r>
              <a:rPr lang="en-US" altLang="ko-KR" sz="1000" b="1" dirty="0"/>
              <a:t>]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SELECT </a:t>
            </a:r>
            <a:br>
              <a:rPr lang="en-US" altLang="ko-KR" sz="1000" dirty="0"/>
            </a:br>
            <a:r>
              <a:rPr lang="en-US" altLang="ko-KR" sz="1000" dirty="0"/>
              <a:t>   </a:t>
            </a:r>
            <a:r>
              <a:rPr lang="en-US" altLang="ko-KR" sz="1000" dirty="0" err="1"/>
              <a:t>campaign_name</a:t>
            </a:r>
            <a:br>
              <a:rPr lang="en-US" altLang="ko-KR" sz="1000" dirty="0"/>
            </a:br>
            <a:r>
              <a:rPr lang="en-US" altLang="ko-KR" sz="1000" dirty="0"/>
              <a:t>   , budget</a:t>
            </a:r>
            <a:br>
              <a:rPr lang="en-US" altLang="ko-KR" sz="1000" dirty="0"/>
            </a:br>
            <a:r>
              <a:rPr lang="en-US" altLang="ko-KR" sz="1000" dirty="0"/>
              <a:t>   , platform </a:t>
            </a:r>
            <a:br>
              <a:rPr lang="en-US" altLang="ko-KR" sz="1000" dirty="0"/>
            </a:br>
            <a:r>
              <a:rPr lang="en-US" altLang="ko-KR" sz="1000" dirty="0"/>
              <a:t>FROM campaigns;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{</a:t>
            </a:r>
            <a:br>
              <a:rPr lang="en-US" altLang="ko-KR" sz="1000" dirty="0"/>
            </a:br>
            <a:r>
              <a:rPr lang="en-US" altLang="ko-KR" sz="1000" dirty="0"/>
              <a:t>  "</a:t>
            </a:r>
            <a:r>
              <a:rPr lang="en-US" altLang="ko-KR" sz="1000" dirty="0" err="1"/>
              <a:t>campaign_name</a:t>
            </a:r>
            <a:r>
              <a:rPr lang="en-US" altLang="ko-KR" sz="1000" dirty="0"/>
              <a:t>": 1,</a:t>
            </a:r>
            <a:br>
              <a:rPr lang="en-US" altLang="ko-KR" sz="1000" dirty="0"/>
            </a:br>
            <a:r>
              <a:rPr lang="en-US" altLang="ko-KR" sz="1000" dirty="0"/>
              <a:t>  "budget": 1,</a:t>
            </a:r>
            <a:br>
              <a:rPr lang="en-US" altLang="ko-KR" sz="1000" dirty="0"/>
            </a:br>
            <a:r>
              <a:rPr lang="en-US" altLang="ko-KR" sz="1000" dirty="0"/>
              <a:t>  "platform": 1,</a:t>
            </a:r>
            <a:br>
              <a:rPr lang="en-US" altLang="ko-KR" sz="1000" dirty="0"/>
            </a:br>
            <a:r>
              <a:rPr lang="en-US" altLang="ko-KR" sz="1000" dirty="0"/>
              <a:t>  "_id": 0</a:t>
            </a:r>
            <a:br>
              <a:rPr lang="en-US" altLang="ko-KR" sz="1000" dirty="0"/>
            </a:br>
            <a:r>
              <a:rPr lang="en-US" altLang="ko-KR" sz="1000" dirty="0"/>
              <a:t>}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"_id": 0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id</a:t>
            </a:r>
            <a:r>
              <a:rPr lang="ko-KR" altLang="en-US" sz="1000" dirty="0"/>
              <a:t> 필드 제외 의미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255EB6-EB87-65EF-FEF6-A98854C79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840" y="5471963"/>
            <a:ext cx="5353797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11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8DEFA-7BAC-1FBE-BF3B-43882F176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D6607ECB-0AB8-F6CE-76DD-200E2E76E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[Section 4: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중첩 객체 필드 조회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(Nested Document)]</a:t>
            </a:r>
          </a:p>
        </p:txBody>
      </p:sp>
      <p:sp>
        <p:nvSpPr>
          <p:cNvPr id="5" name="Google Shape;111;p14">
            <a:extLst>
              <a:ext uri="{FF2B5EF4-FFF2-40B4-BE49-F238E27FC236}">
                <a16:creationId xmlns:a16="http://schemas.microsoft.com/office/drawing/2014/main" id="{8734AF44-FC86-C918-603B-3E381A026620}"/>
              </a:ext>
            </a:extLst>
          </p:cNvPr>
          <p:cNvSpPr txBox="1"/>
          <p:nvPr/>
        </p:nvSpPr>
        <p:spPr>
          <a:xfrm>
            <a:off x="7830120" y="1259178"/>
            <a:ext cx="3000788" cy="326240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altLang="ko-KR" sz="1000" b="1" dirty="0"/>
              <a:t>[Section 4: </a:t>
            </a:r>
            <a:r>
              <a:rPr lang="ko-KR" altLang="en-US" sz="1000" b="1" dirty="0"/>
              <a:t>중첩 객체 필드 조회 </a:t>
            </a:r>
            <a:r>
              <a:rPr lang="en-US" altLang="ko-KR" sz="1000" b="1" dirty="0"/>
              <a:t>(Nested Document)]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객체 안의 필드를 조회</a:t>
            </a:r>
            <a:endParaRPr lang="en-US" altLang="ko-KR" sz="10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altLang="ko-KR" sz="1000" dirty="0">
              <a:effectLst/>
              <a:latin typeface="JetBrains Mono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ko-KR" sz="1000" b="1" dirty="0">
                <a:effectLst/>
                <a:latin typeface="JetBrains Mono"/>
              </a:rPr>
              <a:t>MySQL</a:t>
            </a:r>
            <a:r>
              <a:rPr lang="ko-KR" altLang="en-US" sz="1000" b="1" dirty="0">
                <a:effectLst/>
                <a:latin typeface="Courier New" panose="02070309020205020404" pitchFamily="49" charset="0"/>
              </a:rPr>
              <a:t>에서는</a:t>
            </a:r>
            <a:r>
              <a:rPr lang="ko-KR" altLang="en-US" sz="1000" b="1" dirty="0">
                <a:effectLst/>
                <a:latin typeface="JetBrains Mono"/>
              </a:rPr>
              <a:t> </a:t>
            </a:r>
            <a:r>
              <a:rPr lang="en-US" altLang="ko-KR" sz="1000" b="1" dirty="0">
                <a:effectLst/>
                <a:latin typeface="JetBrains Mono"/>
              </a:rPr>
              <a:t>JSON </a:t>
            </a:r>
            <a:r>
              <a:rPr lang="ko-KR" altLang="en-US" sz="1000" b="1" dirty="0">
                <a:effectLst/>
                <a:latin typeface="Courier New" panose="02070309020205020404" pitchFamily="49" charset="0"/>
              </a:rPr>
              <a:t>컬럼을 사용 </a:t>
            </a:r>
            <a:r>
              <a:rPr lang="en-US" altLang="ko-KR" sz="1000" b="1" dirty="0">
                <a:effectLst/>
                <a:latin typeface="Courier New" panose="02070309020205020404" pitchFamily="49" charset="0"/>
              </a:rPr>
              <a:t>(</a:t>
            </a:r>
            <a:r>
              <a:rPr lang="ko-KR" altLang="en-US" sz="1000" b="1" dirty="0">
                <a:latin typeface="Courier New" panose="02070309020205020404" pitchFamily="49" charset="0"/>
              </a:rPr>
              <a:t>불편</a:t>
            </a:r>
            <a:r>
              <a:rPr lang="en-US" altLang="ko-KR" sz="1000" b="1" dirty="0">
                <a:latin typeface="Courier New" panose="02070309020205020404" pitchFamily="49" charset="0"/>
              </a:rPr>
              <a:t>??)</a:t>
            </a:r>
            <a:br>
              <a:rPr lang="ko-KR" altLang="en-US" sz="1000" dirty="0">
                <a:effectLst/>
                <a:latin typeface="Courier New" panose="02070309020205020404" pitchFamily="49" charset="0"/>
              </a:rPr>
            </a:br>
            <a:r>
              <a:rPr lang="en-US" altLang="ko-KR" sz="1000" dirty="0">
                <a:effectLst/>
                <a:latin typeface="JetBrains Mono"/>
              </a:rPr>
              <a:t>SELECT </a:t>
            </a:r>
            <a:r>
              <a:rPr lang="en-US" altLang="ko-KR" sz="1000" dirty="0" err="1">
                <a:effectLst/>
                <a:latin typeface="JetBrains Mono"/>
              </a:rPr>
              <a:t>ad_id</a:t>
            </a:r>
            <a:r>
              <a:rPr lang="en-US" altLang="ko-KR" sz="1000" dirty="0">
                <a:effectLst/>
                <a:latin typeface="JetBrains Mono"/>
              </a:rPr>
              <a:t>, </a:t>
            </a:r>
            <a:r>
              <a:rPr lang="en-US" altLang="ko-KR" sz="1000" dirty="0" err="1">
                <a:effectLst/>
                <a:latin typeface="JetBrains Mono"/>
              </a:rPr>
              <a:t>ad_name</a:t>
            </a:r>
            <a:r>
              <a:rPr lang="en-US" altLang="ko-KR" sz="1000" dirty="0">
                <a:effectLst/>
                <a:latin typeface="JetBrains Mono"/>
              </a:rPr>
              <a:t>, </a:t>
            </a:r>
            <a:br>
              <a:rPr lang="en-US" altLang="ko-KR" sz="1000" dirty="0">
                <a:effectLst/>
                <a:latin typeface="JetBrains Mono"/>
              </a:rPr>
            </a:br>
            <a:r>
              <a:rPr lang="en-US" altLang="ko-KR" sz="1000" dirty="0">
                <a:effectLst/>
                <a:latin typeface="JetBrains Mono"/>
              </a:rPr>
              <a:t>       creative-&gt;&gt;'$.headline' as headline,</a:t>
            </a:r>
            <a:br>
              <a:rPr lang="en-US" altLang="ko-KR" sz="1000" dirty="0">
                <a:effectLst/>
                <a:latin typeface="JetBrains Mono"/>
              </a:rPr>
            </a:br>
            <a:r>
              <a:rPr lang="en-US" altLang="ko-KR" sz="1000" dirty="0">
                <a:effectLst/>
                <a:latin typeface="JetBrains Mono"/>
              </a:rPr>
              <a:t>       creative-&gt;&gt;'$.description' as description</a:t>
            </a:r>
            <a:br>
              <a:rPr lang="en-US" altLang="ko-KR" sz="1000" dirty="0">
                <a:effectLst/>
                <a:latin typeface="JetBrains Mono"/>
              </a:rPr>
            </a:br>
            <a:r>
              <a:rPr lang="en-US" altLang="ko-KR" sz="1000" dirty="0">
                <a:effectLst/>
                <a:latin typeface="JetBrains Mono"/>
              </a:rPr>
              <a:t>FROM ads;</a:t>
            </a:r>
          </a:p>
          <a:p>
            <a:pPr lvl="0"/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{</a:t>
            </a:r>
            <a:br>
              <a:rPr lang="en-US" altLang="ko-KR" sz="1000" dirty="0"/>
            </a:br>
            <a:r>
              <a:rPr lang="en-US" altLang="ko-KR" sz="1000" dirty="0"/>
              <a:t>  "</a:t>
            </a:r>
            <a:r>
              <a:rPr lang="en-US" altLang="ko-KR" sz="1000" dirty="0" err="1"/>
              <a:t>ad_id</a:t>
            </a:r>
            <a:r>
              <a:rPr lang="en-US" altLang="ko-KR" sz="1000" dirty="0"/>
              <a:t>": 1,</a:t>
            </a:r>
            <a:br>
              <a:rPr lang="en-US" altLang="ko-KR" sz="1000" dirty="0"/>
            </a:br>
            <a:r>
              <a:rPr lang="en-US" altLang="ko-KR" sz="1000" dirty="0"/>
              <a:t>  "</a:t>
            </a:r>
            <a:r>
              <a:rPr lang="en-US" altLang="ko-KR" sz="1000" dirty="0" err="1"/>
              <a:t>ad_name</a:t>
            </a:r>
            <a:r>
              <a:rPr lang="en-US" altLang="ko-KR" sz="1000" dirty="0"/>
              <a:t>": 1,</a:t>
            </a:r>
            <a:br>
              <a:rPr lang="en-US" altLang="ko-KR" sz="1000" dirty="0"/>
            </a:br>
            <a:r>
              <a:rPr lang="en-US" altLang="ko-KR" sz="1000" dirty="0"/>
              <a:t>  "</a:t>
            </a:r>
            <a:r>
              <a:rPr lang="en-US" altLang="ko-KR" sz="1000" dirty="0" err="1"/>
              <a:t>creative.headline</a:t>
            </a:r>
            <a:r>
              <a:rPr lang="en-US" altLang="ko-KR" sz="1000" dirty="0"/>
              <a:t>": 1,</a:t>
            </a:r>
            <a:br>
              <a:rPr lang="en-US" altLang="ko-KR" sz="1000" dirty="0"/>
            </a:br>
            <a:r>
              <a:rPr lang="en-US" altLang="ko-KR" sz="1000" dirty="0"/>
              <a:t>  "</a:t>
            </a:r>
            <a:r>
              <a:rPr lang="en-US" altLang="ko-KR" sz="1000" dirty="0" err="1"/>
              <a:t>creative.description</a:t>
            </a:r>
            <a:r>
              <a:rPr lang="en-US" altLang="ko-KR" sz="1000" dirty="0"/>
              <a:t>": 1,</a:t>
            </a:r>
            <a:br>
              <a:rPr lang="en-US" altLang="ko-KR" sz="1000" dirty="0"/>
            </a:br>
            <a:r>
              <a:rPr lang="en-US" altLang="ko-KR" sz="1000" dirty="0"/>
              <a:t>  "_id": 0</a:t>
            </a:r>
            <a:br>
              <a:rPr lang="en-US" altLang="ko-KR" sz="1000" dirty="0"/>
            </a:br>
            <a:r>
              <a:rPr lang="en-US" altLang="ko-KR" sz="1000" dirty="0"/>
              <a:t>}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"</a:t>
            </a:r>
            <a:r>
              <a:rPr lang="en-US" altLang="ko-KR" sz="1000" dirty="0" err="1"/>
              <a:t>creative.headline</a:t>
            </a:r>
            <a:r>
              <a:rPr lang="en-US" altLang="ko-KR" sz="1000" dirty="0"/>
              <a:t>": 1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중첩 객체의 특정 필드만 조회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. </a:t>
            </a:r>
            <a:r>
              <a:rPr lang="ko-KR" altLang="en-US" sz="1000" dirty="0"/>
              <a:t>으로 경로 표현 가능 </a:t>
            </a:r>
            <a:r>
              <a:rPr lang="en-US" altLang="ko-KR" sz="1000" dirty="0"/>
              <a:t>(</a:t>
            </a:r>
            <a:r>
              <a:rPr lang="ko-KR" altLang="en-US" sz="1000" dirty="0"/>
              <a:t>편리</a:t>
            </a:r>
            <a:r>
              <a:rPr lang="en-US" altLang="ko-KR" sz="1000" dirty="0"/>
              <a:t>??)</a:t>
            </a:r>
            <a:endParaRPr lang="ko-KR" altLang="en-US" sz="1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2F7788-B0EC-5593-B03A-D17487DF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172" y="1223491"/>
            <a:ext cx="3479932" cy="59128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26903E7-46E1-9814-E3AC-433BF9979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88" y="1240165"/>
            <a:ext cx="3552110" cy="583264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B03DF88-005A-B15C-6377-B6B61631D80E}"/>
              </a:ext>
            </a:extLst>
          </p:cNvPr>
          <p:cNvCxnSpPr>
            <a:cxnSpLocks/>
          </p:cNvCxnSpPr>
          <p:nvPr/>
        </p:nvCxnSpPr>
        <p:spPr>
          <a:xfrm>
            <a:off x="3581648" y="3864396"/>
            <a:ext cx="720000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983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A045C-44F5-B15D-A2DA-C22720355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F360363-064F-60BF-2B98-622143CB3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98" y="1340828"/>
            <a:ext cx="3071126" cy="56392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AE20B4F9-FA15-EB27-66A2-4CA472A51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[Section 5: Document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배열 필드 조회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  <p:sp>
        <p:nvSpPr>
          <p:cNvPr id="5" name="Google Shape;111;p14">
            <a:extLst>
              <a:ext uri="{FF2B5EF4-FFF2-40B4-BE49-F238E27FC236}">
                <a16:creationId xmlns:a16="http://schemas.microsoft.com/office/drawing/2014/main" id="{3B9A9CAF-B424-1784-6D7D-39F4CFA0AF80}"/>
              </a:ext>
            </a:extLst>
          </p:cNvPr>
          <p:cNvSpPr txBox="1"/>
          <p:nvPr/>
        </p:nvSpPr>
        <p:spPr>
          <a:xfrm>
            <a:off x="7830120" y="1259178"/>
            <a:ext cx="3000788" cy="141574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altLang="ko-KR" sz="1000" b="1" dirty="0"/>
              <a:t>[Section 5: </a:t>
            </a:r>
            <a:r>
              <a:rPr lang="ko-KR" altLang="en-US" sz="1000" b="1" dirty="0"/>
              <a:t>배열 필드가 포함된 </a:t>
            </a:r>
            <a:r>
              <a:rPr lang="en-US" altLang="ko-KR" sz="1000" b="1" dirty="0"/>
              <a:t>Document </a:t>
            </a:r>
            <a:r>
              <a:rPr lang="ko-KR" altLang="en-US" sz="1000" b="1" dirty="0"/>
              <a:t>조회</a:t>
            </a:r>
            <a:r>
              <a:rPr lang="en-US" altLang="ko-KR" sz="1000" b="1" dirty="0"/>
              <a:t>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{</a:t>
            </a:r>
            <a:br>
              <a:rPr lang="en-US" altLang="ko-KR" sz="1000" dirty="0"/>
            </a:br>
            <a:r>
              <a:rPr lang="en-US" altLang="ko-KR" sz="1000" dirty="0"/>
              <a:t>  "</a:t>
            </a:r>
            <a:r>
              <a:rPr lang="en-US" altLang="ko-KR" sz="1000" dirty="0" err="1"/>
              <a:t>ad_group_name</a:t>
            </a:r>
            <a:r>
              <a:rPr lang="en-US" altLang="ko-KR" sz="1000" dirty="0"/>
              <a:t>": 1,</a:t>
            </a:r>
            <a:br>
              <a:rPr lang="en-US" altLang="ko-KR" sz="1000" dirty="0"/>
            </a:br>
            <a:r>
              <a:rPr lang="en-US" altLang="ko-KR" sz="1000" dirty="0"/>
              <a:t>  "</a:t>
            </a:r>
            <a:r>
              <a:rPr lang="en-US" altLang="ko-KR" sz="1000" dirty="0" err="1"/>
              <a:t>target_audience.interests</a:t>
            </a:r>
            <a:r>
              <a:rPr lang="en-US" altLang="ko-KR" sz="1000" dirty="0"/>
              <a:t>": 1,</a:t>
            </a:r>
            <a:br>
              <a:rPr lang="en-US" altLang="ko-KR" sz="1000" dirty="0"/>
            </a:br>
            <a:r>
              <a:rPr lang="en-US" altLang="ko-KR" sz="1000" dirty="0"/>
              <a:t>  "_id": 0</a:t>
            </a:r>
            <a:br>
              <a:rPr lang="en-US" altLang="ko-KR" sz="1000" dirty="0"/>
            </a:br>
            <a:r>
              <a:rPr lang="en-US" altLang="ko-KR" sz="1000" dirty="0"/>
              <a:t>}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배열 필드 조회도 간단</a:t>
            </a:r>
            <a:r>
              <a:rPr lang="en-US" altLang="ko-KR" sz="1000" dirty="0"/>
              <a:t>(??)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227FE5-8A0E-249F-60AB-CDC31D991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356" y="1250039"/>
            <a:ext cx="3338631" cy="611955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8214377-FA6D-0DEC-9D8A-3AD5463D3142}"/>
              </a:ext>
            </a:extLst>
          </p:cNvPr>
          <p:cNvCxnSpPr>
            <a:cxnSpLocks/>
          </p:cNvCxnSpPr>
          <p:nvPr/>
        </p:nvCxnSpPr>
        <p:spPr>
          <a:xfrm>
            <a:off x="3437632" y="3864396"/>
            <a:ext cx="720000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406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275CC-2DB7-3253-FD65-E3B85701C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BA21328F-299D-0ADF-9FFF-C3CD25E3B4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MongoDB </a:t>
            </a:r>
            <a:r>
              <a:rPr lang="en-US" altLang="ko-KR" dirty="0"/>
              <a:t>Filtering</a:t>
            </a:r>
            <a:endParaRPr lang="ko-KR" altLang="en-US" dirty="0"/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D804E7C8-EBD1-6E36-377D-070A5FDB39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014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498B9-9CA9-2992-0C86-CB156F67E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BA086F63-A300-62E9-C249-B33753A8E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[Section 1: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단순 조건 검색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(=)]</a:t>
            </a:r>
          </a:p>
        </p:txBody>
      </p:sp>
      <p:sp>
        <p:nvSpPr>
          <p:cNvPr id="5" name="Google Shape;111;p14">
            <a:extLst>
              <a:ext uri="{FF2B5EF4-FFF2-40B4-BE49-F238E27FC236}">
                <a16:creationId xmlns:a16="http://schemas.microsoft.com/office/drawing/2014/main" id="{161B3A06-3040-EEF3-C8B0-C25135E2AA96}"/>
              </a:ext>
            </a:extLst>
          </p:cNvPr>
          <p:cNvSpPr txBox="1"/>
          <p:nvPr/>
        </p:nvSpPr>
        <p:spPr>
          <a:xfrm>
            <a:off x="7830120" y="1259178"/>
            <a:ext cx="3000788" cy="203129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altLang="ko-KR" sz="1000" b="1" dirty="0"/>
              <a:t>[Section 1: </a:t>
            </a:r>
            <a:r>
              <a:rPr lang="ko-KR" altLang="en-US" sz="1000" b="1" dirty="0"/>
              <a:t>단순 조건 검색 </a:t>
            </a:r>
            <a:r>
              <a:rPr lang="en-US" altLang="ko-KR" sz="1000" b="1" dirty="0"/>
              <a:t>(=)]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SELECT </a:t>
            </a:r>
            <a:br>
              <a:rPr lang="en-US" altLang="ko-KR" sz="1000" dirty="0"/>
            </a:br>
            <a:r>
              <a:rPr lang="en-US" altLang="ko-KR" sz="1000" dirty="0"/>
              <a:t>   * </a:t>
            </a:r>
            <a:br>
              <a:rPr lang="en-US" altLang="ko-KR" sz="1000" dirty="0"/>
            </a:br>
            <a:r>
              <a:rPr lang="en-US" altLang="ko-KR" sz="1000" dirty="0"/>
              <a:t>FROM campaigns</a:t>
            </a:r>
            <a:br>
              <a:rPr lang="en-US" altLang="ko-KR" sz="1000" dirty="0"/>
            </a:br>
            <a:r>
              <a:rPr lang="en-US" altLang="ko-KR" sz="1000" dirty="0"/>
              <a:t>WHERE platform = '</a:t>
            </a:r>
            <a:r>
              <a:rPr lang="en-US" altLang="ko-KR" sz="1000" dirty="0" err="1"/>
              <a:t>google_ads</a:t>
            </a:r>
            <a:r>
              <a:rPr lang="en-US" altLang="ko-KR" sz="1000" dirty="0"/>
              <a:t>';</a:t>
            </a:r>
          </a:p>
          <a:p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{</a:t>
            </a:r>
            <a:br>
              <a:rPr lang="en-US" altLang="ko-KR" sz="1000" dirty="0"/>
            </a:br>
            <a:r>
              <a:rPr lang="en-US" altLang="ko-KR" sz="1000" dirty="0"/>
              <a:t>  "platform": "</a:t>
            </a:r>
            <a:r>
              <a:rPr lang="en-US" altLang="ko-KR" sz="1000" dirty="0" err="1"/>
              <a:t>google_ads</a:t>
            </a:r>
            <a:r>
              <a:rPr lang="en-US" altLang="ko-KR" sz="1000" dirty="0"/>
              <a:t>"</a:t>
            </a:r>
            <a:br>
              <a:rPr lang="en-US" altLang="ko-KR" sz="1000" dirty="0"/>
            </a:br>
            <a:r>
              <a:rPr lang="en-US" altLang="ko-KR" sz="1000" dirty="0"/>
              <a:t>}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중괄호 </a:t>
            </a:r>
            <a:r>
              <a:rPr lang="en-US" altLang="ko-KR" sz="1000" dirty="0"/>
              <a:t>{} </a:t>
            </a:r>
            <a:r>
              <a:rPr lang="ko-KR" altLang="en-US" sz="1000" dirty="0"/>
              <a:t>안에 </a:t>
            </a:r>
            <a:r>
              <a:rPr lang="en-US" altLang="ko-KR" sz="1000" dirty="0"/>
              <a:t>"</a:t>
            </a:r>
            <a:r>
              <a:rPr lang="ko-KR" altLang="en-US" sz="1000" dirty="0" err="1"/>
              <a:t>필드명</a:t>
            </a:r>
            <a:r>
              <a:rPr lang="en-US" altLang="ko-KR" sz="1000" dirty="0"/>
              <a:t>": "</a:t>
            </a:r>
            <a:r>
              <a:rPr lang="ko-KR" altLang="en-US" sz="1000" dirty="0"/>
              <a:t>값</a:t>
            </a:r>
            <a:r>
              <a:rPr lang="en-US" altLang="ko-KR" sz="1000" dirty="0"/>
              <a:t>" </a:t>
            </a:r>
            <a:r>
              <a:rPr lang="ko-KR" altLang="en-US" sz="1000" dirty="0"/>
              <a:t>형식으로 작성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문자열은 반드시 큰따옴표</a:t>
            </a:r>
            <a:r>
              <a:rPr lang="en-US" altLang="ko-KR" sz="1000" dirty="0"/>
              <a:t>(") </a:t>
            </a:r>
            <a:r>
              <a:rPr lang="ko-KR" altLang="en-US" sz="1000" dirty="0"/>
              <a:t>사용</a:t>
            </a:r>
            <a:endParaRPr lang="en-US" altLang="ko-KR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DDE82D-21FA-0A3F-1CF6-4F3F0381B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71" y="2159595"/>
            <a:ext cx="3731302" cy="39921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CA84284-ECE4-6BBE-E1B0-259023E9D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024" y="3311723"/>
            <a:ext cx="3384376" cy="232247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0ACF39E0-DBF1-FA28-7167-28103F6CD1F8}"/>
              </a:ext>
            </a:extLst>
          </p:cNvPr>
          <p:cNvCxnSpPr>
            <a:cxnSpLocks/>
          </p:cNvCxnSpPr>
          <p:nvPr/>
        </p:nvCxnSpPr>
        <p:spPr>
          <a:xfrm>
            <a:off x="3581648" y="3864396"/>
            <a:ext cx="720000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576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07237-9F55-94F7-5CAE-E348BE4BA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E0EB0233-FEA5-3CB7-8FB5-DA3976D72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[Section 2: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숫자 비교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(&gt;, &gt;=, &lt;, &lt;=)]</a:t>
            </a:r>
          </a:p>
        </p:txBody>
      </p:sp>
      <p:sp>
        <p:nvSpPr>
          <p:cNvPr id="5" name="Google Shape;111;p14">
            <a:extLst>
              <a:ext uri="{FF2B5EF4-FFF2-40B4-BE49-F238E27FC236}">
                <a16:creationId xmlns:a16="http://schemas.microsoft.com/office/drawing/2014/main" id="{08297268-9348-7BA5-395B-23F308765DB3}"/>
              </a:ext>
            </a:extLst>
          </p:cNvPr>
          <p:cNvSpPr txBox="1"/>
          <p:nvPr/>
        </p:nvSpPr>
        <p:spPr>
          <a:xfrm>
            <a:off x="7410963" y="2015579"/>
            <a:ext cx="3458058" cy="172351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altLang="ko-KR" sz="1000" b="1" dirty="0"/>
              <a:t>[Section 2: </a:t>
            </a:r>
            <a:r>
              <a:rPr lang="ko-KR" altLang="en-US" sz="1000" b="1" dirty="0"/>
              <a:t>숫자 비교 </a:t>
            </a:r>
            <a:r>
              <a:rPr lang="en-US" altLang="ko-KR" sz="1000" b="1" dirty="0"/>
              <a:t>(&gt;, &gt;=, &lt;, &lt;=)]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SELECT * FROM campaigns</a:t>
            </a:r>
            <a:br>
              <a:rPr lang="en-US" altLang="ko-KR" sz="1000" dirty="0"/>
            </a:br>
            <a:r>
              <a:rPr lang="en-US" altLang="ko-KR" sz="1000" dirty="0"/>
              <a:t>WHERE budget &gt; 3000000;</a:t>
            </a:r>
          </a:p>
          <a:p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{</a:t>
            </a:r>
            <a:br>
              <a:rPr lang="en-US" altLang="ko-KR" sz="1000" dirty="0"/>
            </a:br>
            <a:r>
              <a:rPr lang="en-US" altLang="ko-KR" sz="1000" dirty="0"/>
              <a:t>  "budget": {"$</a:t>
            </a:r>
            <a:r>
              <a:rPr lang="en-US" altLang="ko-KR" sz="1000" dirty="0" err="1"/>
              <a:t>gt</a:t>
            </a:r>
            <a:r>
              <a:rPr lang="en-US" altLang="ko-KR" sz="1000" dirty="0"/>
              <a:t>": 3000000}</a:t>
            </a:r>
            <a:br>
              <a:rPr lang="en-US" altLang="ko-KR" sz="1000" dirty="0"/>
            </a:br>
            <a:r>
              <a:rPr lang="en-US" altLang="ko-KR" sz="1000" dirty="0"/>
              <a:t>}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{"$</a:t>
            </a:r>
            <a:r>
              <a:rPr lang="en-US" altLang="ko-KR" sz="1000" dirty="0" err="1"/>
              <a:t>gt</a:t>
            </a:r>
            <a:r>
              <a:rPr lang="en-US" altLang="ko-KR" sz="1000" dirty="0"/>
              <a:t>": 3000000}: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3,000,000</a:t>
            </a:r>
            <a:r>
              <a:rPr lang="ko-KR" altLang="en-US" sz="1000" dirty="0"/>
              <a:t>보다 큰 값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AAC699-64E5-7ADE-9640-3AD9BD3E7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10" y="2315840"/>
            <a:ext cx="2929713" cy="31345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26D015D-BD6B-D333-F3D3-AE1F7BE17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937" y="4154804"/>
            <a:ext cx="3458058" cy="12955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5D169C-E77A-F1DD-EE1A-2BAD1D684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9640" y="2699524"/>
            <a:ext cx="3458058" cy="237652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049B3AE1-710F-AF65-8403-4C1C4C82FD63}"/>
              </a:ext>
            </a:extLst>
          </p:cNvPr>
          <p:cNvCxnSpPr>
            <a:cxnSpLocks/>
          </p:cNvCxnSpPr>
          <p:nvPr/>
        </p:nvCxnSpPr>
        <p:spPr>
          <a:xfrm>
            <a:off x="2933576" y="3869293"/>
            <a:ext cx="720000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422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C1B6F-E37B-E1B0-CAB5-422295F49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01000072-4161-C44D-B0F7-C23BD387C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[Section 3: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범위 조건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(BETWEEN)]</a:t>
            </a:r>
          </a:p>
        </p:txBody>
      </p:sp>
      <p:sp>
        <p:nvSpPr>
          <p:cNvPr id="5" name="Google Shape;111;p14">
            <a:extLst>
              <a:ext uri="{FF2B5EF4-FFF2-40B4-BE49-F238E27FC236}">
                <a16:creationId xmlns:a16="http://schemas.microsoft.com/office/drawing/2014/main" id="{F469EDF3-5193-AA15-979D-C4F913190CB6}"/>
              </a:ext>
            </a:extLst>
          </p:cNvPr>
          <p:cNvSpPr txBox="1"/>
          <p:nvPr/>
        </p:nvSpPr>
        <p:spPr>
          <a:xfrm>
            <a:off x="7830120" y="1259178"/>
            <a:ext cx="3000788" cy="218518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altLang="ko-KR" sz="1000" b="1" dirty="0"/>
              <a:t>[Section 3: </a:t>
            </a:r>
            <a:r>
              <a:rPr lang="ko-KR" altLang="en-US" sz="1000" b="1" dirty="0"/>
              <a:t>범위 조건 </a:t>
            </a:r>
            <a:r>
              <a:rPr lang="en-US" altLang="ko-KR" sz="1000" b="1" dirty="0"/>
              <a:t>(BETWEEN)]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SELECT * FROM </a:t>
            </a:r>
            <a:r>
              <a:rPr lang="en-US" altLang="ko-KR" sz="1000" dirty="0" err="1"/>
              <a:t>ad_performance</a:t>
            </a:r>
            <a:br>
              <a:rPr lang="en-US" altLang="ko-KR" sz="1000" dirty="0"/>
            </a:br>
            <a:r>
              <a:rPr lang="en-US" altLang="ko-KR" sz="1000" dirty="0"/>
              <a:t>WHERE clicks &gt;= 300 AND clicks &lt;= 350;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{</a:t>
            </a:r>
            <a:br>
              <a:rPr lang="en-US" altLang="ko-KR" sz="1000" dirty="0"/>
            </a:br>
            <a:r>
              <a:rPr lang="en-US" altLang="ko-KR" sz="1000" dirty="0"/>
              <a:t>  "clicks": {"$</a:t>
            </a:r>
            <a:r>
              <a:rPr lang="en-US" altLang="ko-KR" sz="1000" dirty="0" err="1"/>
              <a:t>gte</a:t>
            </a:r>
            <a:r>
              <a:rPr lang="en-US" altLang="ko-KR" sz="1000" dirty="0"/>
              <a:t>": 300, "$</a:t>
            </a:r>
            <a:r>
              <a:rPr lang="en-US" altLang="ko-KR" sz="1000" dirty="0" err="1"/>
              <a:t>lte</a:t>
            </a:r>
            <a:r>
              <a:rPr lang="en-US" altLang="ko-KR" sz="1000" dirty="0"/>
              <a:t>": 350}</a:t>
            </a:r>
            <a:br>
              <a:rPr lang="en-US" altLang="ko-KR" sz="1000" dirty="0"/>
            </a:br>
            <a:r>
              <a:rPr lang="en-US" altLang="ko-KR" sz="1000" dirty="0"/>
              <a:t>}</a:t>
            </a:r>
          </a:p>
          <a:p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하나의 필드에 여러 조건을 쉼표</a:t>
            </a:r>
            <a:r>
              <a:rPr lang="en-US" altLang="ko-KR" sz="1000" dirty="0"/>
              <a:t>(,)</a:t>
            </a:r>
            <a:r>
              <a:rPr lang="ko-KR" altLang="en-US" sz="1000" dirty="0"/>
              <a:t>로 연결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$</a:t>
            </a:r>
            <a:r>
              <a:rPr lang="en-US" altLang="ko-KR" sz="1000" dirty="0" err="1"/>
              <a:t>gte</a:t>
            </a:r>
            <a:r>
              <a:rPr lang="en-US" altLang="ko-KR" sz="1000" dirty="0"/>
              <a:t>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300 </a:t>
            </a:r>
            <a:r>
              <a:rPr lang="ko-KR" altLang="en-US" sz="1000" dirty="0"/>
              <a:t>이상</a:t>
            </a:r>
            <a:r>
              <a:rPr lang="en-US" altLang="ko-KR" sz="1000" dirty="0"/>
              <a:t>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$</a:t>
            </a:r>
            <a:r>
              <a:rPr lang="en-US" altLang="ko-KR" sz="1000" dirty="0" err="1"/>
              <a:t>lte</a:t>
            </a:r>
            <a:r>
              <a:rPr lang="en-US" altLang="ko-KR" sz="1000" dirty="0"/>
              <a:t>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350 </a:t>
            </a:r>
            <a:r>
              <a:rPr lang="ko-KR" altLang="en-US" sz="1000" dirty="0"/>
              <a:t>이하</a:t>
            </a:r>
            <a:endParaRPr lang="en-US" altLang="ko-KR" sz="1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91A6C5-EACB-727D-F355-A073C600D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5" y="1259178"/>
            <a:ext cx="3752486" cy="62640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FBA30BD-1652-3251-FEFF-55B137AAE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418" y="2064554"/>
            <a:ext cx="3646575" cy="447121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CCBEDB8-822E-FC21-B931-4348E06E6FB6}"/>
              </a:ext>
            </a:extLst>
          </p:cNvPr>
          <p:cNvCxnSpPr>
            <a:cxnSpLocks/>
          </p:cNvCxnSpPr>
          <p:nvPr/>
        </p:nvCxnSpPr>
        <p:spPr>
          <a:xfrm>
            <a:off x="3581648" y="3864396"/>
            <a:ext cx="720000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4740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7BF11-F306-71F8-B242-65E8245DD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56E67A65-B649-8F4C-AD1D-87CCD3CF1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[Section  4: AND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조건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여러 조건 동시 만족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)]</a:t>
            </a:r>
          </a:p>
        </p:txBody>
      </p:sp>
      <p:sp>
        <p:nvSpPr>
          <p:cNvPr id="5" name="Google Shape;111;p14">
            <a:extLst>
              <a:ext uri="{FF2B5EF4-FFF2-40B4-BE49-F238E27FC236}">
                <a16:creationId xmlns:a16="http://schemas.microsoft.com/office/drawing/2014/main" id="{EF7C0402-12C0-D28F-849A-75065635EA45}"/>
              </a:ext>
            </a:extLst>
          </p:cNvPr>
          <p:cNvSpPr txBox="1"/>
          <p:nvPr/>
        </p:nvSpPr>
        <p:spPr>
          <a:xfrm>
            <a:off x="7830120" y="1259178"/>
            <a:ext cx="3000788" cy="218518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altLang="ko-KR" sz="1000" b="1" dirty="0"/>
              <a:t>[Section 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4: AND </a:t>
            </a:r>
            <a:r>
              <a:rPr lang="ko-KR" altLang="en-US" sz="1000" b="1" dirty="0"/>
              <a:t>조건 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여러 조건 동시 만족</a:t>
            </a:r>
            <a:r>
              <a:rPr lang="en-US" altLang="ko-KR" sz="1000" b="1" dirty="0"/>
              <a:t>)]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SELECT </a:t>
            </a:r>
            <a:br>
              <a:rPr lang="en-US" altLang="ko-KR" sz="1000" dirty="0"/>
            </a:br>
            <a:r>
              <a:rPr lang="en-US" altLang="ko-KR" sz="1000" dirty="0"/>
              <a:t>   * </a:t>
            </a:r>
            <a:br>
              <a:rPr lang="en-US" altLang="ko-KR" sz="1000" dirty="0"/>
            </a:br>
            <a:r>
              <a:rPr lang="en-US" altLang="ko-KR" sz="1000" dirty="0"/>
              <a:t>FROM campaigns</a:t>
            </a:r>
            <a:br>
              <a:rPr lang="en-US" altLang="ko-KR" sz="1000" dirty="0"/>
            </a:br>
            <a:r>
              <a:rPr lang="en-US" altLang="ko-KR" sz="1000" dirty="0"/>
              <a:t>WHERE status = 'active' AND budget &gt;= 4000000;</a:t>
            </a:r>
          </a:p>
          <a:p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{</a:t>
            </a:r>
            <a:br>
              <a:rPr lang="en-US" altLang="ko-KR" sz="1000" dirty="0"/>
            </a:br>
            <a:r>
              <a:rPr lang="en-US" altLang="ko-KR" sz="1000" dirty="0"/>
              <a:t>  "status": "active",</a:t>
            </a:r>
            <a:br>
              <a:rPr lang="en-US" altLang="ko-KR" sz="1000" dirty="0"/>
            </a:br>
            <a:r>
              <a:rPr lang="en-US" altLang="ko-KR" sz="1000" dirty="0"/>
              <a:t>  "budget": {"$</a:t>
            </a:r>
            <a:r>
              <a:rPr lang="en-US" altLang="ko-KR" sz="1000" dirty="0" err="1"/>
              <a:t>gte</a:t>
            </a:r>
            <a:r>
              <a:rPr lang="en-US" altLang="ko-KR" sz="1000" dirty="0"/>
              <a:t>": 4000000}</a:t>
            </a:r>
            <a:br>
              <a:rPr lang="en-US" altLang="ko-KR" sz="1000" dirty="0"/>
            </a:br>
            <a:r>
              <a:rPr lang="en-US" altLang="ko-KR" sz="1000" dirty="0"/>
              <a:t>}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쉼표</a:t>
            </a:r>
            <a:r>
              <a:rPr lang="en-US" altLang="ko-KR" sz="1000" dirty="0"/>
              <a:t>(,)</a:t>
            </a:r>
            <a:r>
              <a:rPr lang="ko-KR" altLang="en-US" sz="1000" dirty="0"/>
              <a:t>는 </a:t>
            </a:r>
            <a:r>
              <a:rPr lang="en-US" altLang="ko-KR" sz="1000" dirty="0"/>
              <a:t>AND </a:t>
            </a:r>
            <a:r>
              <a:rPr lang="ko-KR" altLang="en-US" sz="1000" dirty="0"/>
              <a:t>조건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모든 조건을 동시에 만족하는 데이터만 조회</a:t>
            </a:r>
            <a:endParaRPr lang="en-US" altLang="ko-KR" sz="10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CF99E1A-BA1B-9C37-46A3-4403DE36F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5" y="2124145"/>
            <a:ext cx="3712368" cy="37798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C172019-9683-AC28-F92A-184549A56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736" y="2662375"/>
            <a:ext cx="3712368" cy="270340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23D2E065-84F9-44F0-39B1-93810E5069F2}"/>
              </a:ext>
            </a:extLst>
          </p:cNvPr>
          <p:cNvCxnSpPr>
            <a:cxnSpLocks/>
          </p:cNvCxnSpPr>
          <p:nvPr/>
        </p:nvCxnSpPr>
        <p:spPr>
          <a:xfrm>
            <a:off x="3437632" y="3864396"/>
            <a:ext cx="720000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953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6FF90E-F293-40AC-BB2C-17BCDD5D2744}"/>
              </a:ext>
            </a:extLst>
          </p:cNvPr>
          <p:cNvSpPr/>
          <p:nvPr/>
        </p:nvSpPr>
        <p:spPr>
          <a:xfrm>
            <a:off x="-1" y="0"/>
            <a:ext cx="8262169" cy="7775575"/>
          </a:xfrm>
          <a:prstGeom prst="rect">
            <a:avLst/>
          </a:prstGeom>
          <a:solidFill>
            <a:srgbClr val="010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165A0C9E-0F77-4518-8C2C-F898BF520B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5904" y="179375"/>
            <a:ext cx="4892713" cy="2462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R="0" lvl="0" indent="0" defTabSz="995507" fontAlgn="auto" latinLnBrk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Tx/>
              <a:buNone/>
              <a:tabLst/>
              <a:defRPr kumimoji="1" sz="3400" b="0" i="0" u="none" strike="noStrike" cap="none" spc="-50" normalizeH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HG꼬딕씨_Pro 80g" panose="02020603020101020101" pitchFamily="18" charset="-127"/>
                <a:ea typeface="HG꼬딕씨_Pro 80g" panose="02020603020101020101" pitchFamily="18" charset="-127"/>
              </a:defRPr>
            </a:lvl1pPr>
            <a:lvl2pPr marL="742950" indent="-285750">
              <a:defRPr kumimoji="1" sz="2000">
                <a:latin typeface="산돌고딕B" pitchFamily="18" charset="-127"/>
                <a:ea typeface="산돌고딕B" pitchFamily="18" charset="-127"/>
              </a:defRPr>
            </a:lvl2pPr>
            <a:lvl3pPr marL="1143000" indent="-228600">
              <a:defRPr kumimoji="1" sz="2000">
                <a:latin typeface="산돌고딕B" pitchFamily="18" charset="-127"/>
                <a:ea typeface="산돌고딕B" pitchFamily="18" charset="-127"/>
              </a:defRPr>
            </a:lvl3pPr>
            <a:lvl4pPr marL="1600200" indent="-228600">
              <a:defRPr kumimoji="1" sz="2000">
                <a:latin typeface="산돌고딕B" pitchFamily="18" charset="-127"/>
                <a:ea typeface="산돌고딕B" pitchFamily="18" charset="-127"/>
              </a:defRPr>
            </a:lvl4pPr>
            <a:lvl5pPr marL="2057400" indent="-228600">
              <a:defRPr kumimoji="1" sz="2000">
                <a:latin typeface="산돌고딕B" pitchFamily="18" charset="-127"/>
                <a:ea typeface="산돌고딕B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latin typeface="산돌고딕B" pitchFamily="18" charset="-127"/>
                <a:ea typeface="산돌고딕B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latin typeface="산돌고딕B" pitchFamily="18" charset="-127"/>
                <a:ea typeface="산돌고딕B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latin typeface="산돌고딕B" pitchFamily="18" charset="-127"/>
                <a:ea typeface="산돌고딕B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latin typeface="산돌고딕B" pitchFamily="18" charset="-127"/>
                <a:ea typeface="산돌고딕B" pitchFamily="18" charset="-127"/>
              </a:defRPr>
            </a:lvl9pPr>
          </a:lstStyle>
          <a:p>
            <a:pPr lvl="0" algn="r" defTabSz="457200" latinLnBrk="0"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4472C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MongoDB</a:t>
            </a:r>
            <a:endParaRPr lang="ko-KR" altLang="en-US" sz="1600" b="1" dirty="0">
              <a:solidFill>
                <a:srgbClr val="4472C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Rn4">
            <a:extLst>
              <a:ext uri="{FF2B5EF4-FFF2-40B4-BE49-F238E27FC236}">
                <a16:creationId xmlns:a16="http://schemas.microsoft.com/office/drawing/2014/main" id="{514FFC50-E021-435C-B9EB-0D25B39865D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89360" y="713855"/>
            <a:ext cx="1620567" cy="532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651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3200" b="1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Agenda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E47A46D-2805-4D07-9E33-CC849DD2626D}"/>
              </a:ext>
            </a:extLst>
          </p:cNvPr>
          <p:cNvCxnSpPr>
            <a:cxnSpLocks/>
          </p:cNvCxnSpPr>
          <p:nvPr/>
        </p:nvCxnSpPr>
        <p:spPr>
          <a:xfrm>
            <a:off x="3149600" y="713855"/>
            <a:ext cx="0" cy="6367056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Rn4">
            <a:extLst>
              <a:ext uri="{FF2B5EF4-FFF2-40B4-BE49-F238E27FC236}">
                <a16:creationId xmlns:a16="http://schemas.microsoft.com/office/drawing/2014/main" id="{C3A83B2F-2289-48F4-972A-E145DD678A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25391" y="2512665"/>
            <a:ext cx="5384847" cy="320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651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342900" indent="-342900">
              <a:buFont typeface="+mj-lt"/>
              <a:buAutoNum type="arabicPeriod"/>
              <a:defRPr/>
            </a:pPr>
            <a:r>
              <a:rPr lang="en-US" altLang="ko-KR" sz="16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MongoDB </a:t>
            </a:r>
            <a:r>
              <a:rPr lang="ko-KR" altLang="en-US" sz="16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가입</a:t>
            </a:r>
            <a:r>
              <a:rPr lang="en-US" altLang="ko-KR" sz="16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z="16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접속</a:t>
            </a:r>
            <a:endParaRPr lang="en-US" altLang="ko-KR" sz="16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 marL="342900" lvl="0" indent="-342900">
              <a:buFont typeface="+mj-lt"/>
              <a:buAutoNum type="arabicPeriod"/>
              <a:defRPr/>
            </a:pPr>
            <a:endParaRPr lang="en-US" altLang="ko-KR" sz="16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ko-KR" sz="1600" spc="-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MongoDB Compass</a:t>
            </a:r>
          </a:p>
          <a:p>
            <a:pPr marL="342900" lvl="0" indent="-342900">
              <a:buFont typeface="+mj-lt"/>
              <a:buAutoNum type="arabicPeriod"/>
              <a:defRPr/>
            </a:pPr>
            <a:endParaRPr lang="en-US" altLang="ko-KR" sz="1600" spc="-50" dirty="0">
              <a:ln w="1270">
                <a:solidFill>
                  <a:srgbClr val="FF0000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lvl="0" indent="-342900">
              <a:buFont typeface="+mj-lt"/>
              <a:buAutoNum type="arabicPeriod"/>
              <a:defRPr/>
            </a:pPr>
            <a:r>
              <a:rPr lang="en-US" altLang="ko-KR" sz="1600" dirty="0">
                <a:ln w="1270"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MongoDB </a:t>
            </a:r>
            <a:r>
              <a:rPr lang="ko-KR" altLang="en-US" sz="1600" dirty="0">
                <a:ln w="1270"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기본검색</a:t>
            </a:r>
            <a:endParaRPr lang="en-US" altLang="ko-KR" sz="1600" dirty="0">
              <a:ln w="1270">
                <a:solidFill>
                  <a:srgbClr val="FF0000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lvl="0" indent="-342900">
              <a:buFont typeface="+mj-lt"/>
              <a:buAutoNum type="arabicPeriod"/>
              <a:defRPr/>
            </a:pPr>
            <a:endParaRPr lang="en-US" altLang="ko-KR" sz="1600" dirty="0">
              <a:ln w="1270">
                <a:solidFill>
                  <a:srgbClr val="FF0000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n-US" altLang="ko-KR" sz="1600" dirty="0">
                <a:ln w="1270"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MongoDB Filtering</a:t>
            </a:r>
          </a:p>
          <a:p>
            <a:pPr marL="342900" indent="-342900">
              <a:buFont typeface="+mj-lt"/>
              <a:buAutoNum type="arabicPeriod"/>
              <a:defRPr/>
            </a:pPr>
            <a:endParaRPr lang="en-US" altLang="ko-KR" sz="1600" dirty="0">
              <a:ln w="1270">
                <a:solidFill>
                  <a:srgbClr val="FF0000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n-US" altLang="ko-KR" sz="1600" dirty="0">
                <a:ln w="1270"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MongoDB </a:t>
            </a:r>
            <a:r>
              <a:rPr lang="ko-KR" altLang="en-US" sz="1600" dirty="0">
                <a:ln w="1270"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정렬 및 </a:t>
            </a:r>
            <a:r>
              <a:rPr lang="en-US" altLang="ko-KR" sz="1600" dirty="0">
                <a:ln w="1270"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LIMIT</a:t>
            </a:r>
          </a:p>
          <a:p>
            <a:pPr marL="342900" indent="-342900">
              <a:buFont typeface="+mj-lt"/>
              <a:buAutoNum type="arabicPeriod"/>
              <a:defRPr/>
            </a:pPr>
            <a:endParaRPr lang="en-US" altLang="ko-KR" sz="1600" dirty="0">
              <a:ln w="1270">
                <a:solidFill>
                  <a:srgbClr val="FF0000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n-US" altLang="ko-KR" sz="1600" dirty="0">
                <a:ln w="1270"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MongoDB lookup (Join)</a:t>
            </a:r>
          </a:p>
          <a:p>
            <a:pPr marL="342900" indent="-342900">
              <a:buFont typeface="+mj-lt"/>
              <a:buAutoNum type="arabicPeriod"/>
              <a:defRPr/>
            </a:pPr>
            <a:endParaRPr lang="en-US" altLang="ko-KR" sz="1600" dirty="0">
              <a:ln w="1270">
                <a:solidFill>
                  <a:srgbClr val="FF0000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n-US" altLang="ko-KR" sz="1600" dirty="0">
                <a:ln w="1270"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MongoDB </a:t>
            </a:r>
            <a:r>
              <a:rPr lang="ko-KR" altLang="en-US" sz="1600" dirty="0">
                <a:ln w="1270"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집계 분석</a:t>
            </a:r>
            <a:endParaRPr lang="en-US" altLang="ko-KR" sz="1600" spc="-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72081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FAEE4-A19E-FB49-A162-4E2FC1699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28BD021-2749-4392-FEFF-653DEB03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[Section  5: OR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조건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여러 조건 중 하나만 만족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)]</a:t>
            </a:r>
          </a:p>
        </p:txBody>
      </p:sp>
      <p:sp>
        <p:nvSpPr>
          <p:cNvPr id="5" name="Google Shape;111;p14">
            <a:extLst>
              <a:ext uri="{FF2B5EF4-FFF2-40B4-BE49-F238E27FC236}">
                <a16:creationId xmlns:a16="http://schemas.microsoft.com/office/drawing/2014/main" id="{10E38C80-D569-A007-210C-D831FF7AB44E}"/>
              </a:ext>
            </a:extLst>
          </p:cNvPr>
          <p:cNvSpPr txBox="1"/>
          <p:nvPr/>
        </p:nvSpPr>
        <p:spPr>
          <a:xfrm>
            <a:off x="7830120" y="1259178"/>
            <a:ext cx="3000788" cy="280073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altLang="ko-KR" sz="1000" b="1" dirty="0"/>
              <a:t>[Section 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5: OR </a:t>
            </a:r>
            <a:r>
              <a:rPr lang="ko-KR" altLang="en-US" sz="1000" b="1" dirty="0"/>
              <a:t>조건 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여러 조건 중 하나만 만족</a:t>
            </a:r>
            <a:r>
              <a:rPr lang="en-US" altLang="ko-KR" sz="1000" b="1" dirty="0"/>
              <a:t>)]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SELECT </a:t>
            </a:r>
            <a:br>
              <a:rPr lang="en-US" altLang="ko-KR" sz="1000" dirty="0"/>
            </a:br>
            <a:r>
              <a:rPr lang="en-US" altLang="ko-KR" sz="1000" dirty="0"/>
              <a:t>   * </a:t>
            </a:r>
            <a:br>
              <a:rPr lang="en-US" altLang="ko-KR" sz="1000" dirty="0"/>
            </a:br>
            <a:r>
              <a:rPr lang="en-US" altLang="ko-KR" sz="1000" dirty="0"/>
              <a:t>FROM campaigns</a:t>
            </a:r>
            <a:br>
              <a:rPr lang="en-US" altLang="ko-KR" sz="1000" dirty="0"/>
            </a:br>
            <a:r>
              <a:rPr lang="en-US" altLang="ko-KR" sz="1000" dirty="0"/>
              <a:t>WHERE platform = '</a:t>
            </a:r>
            <a:r>
              <a:rPr lang="en-US" altLang="ko-KR" sz="1000" dirty="0" err="1"/>
              <a:t>google_ads</a:t>
            </a:r>
            <a:r>
              <a:rPr lang="en-US" altLang="ko-KR" sz="1000" dirty="0"/>
              <a:t>' OR platform = '</a:t>
            </a:r>
            <a:r>
              <a:rPr lang="en-US" altLang="ko-KR" sz="1000" dirty="0" err="1"/>
              <a:t>meta_ads</a:t>
            </a:r>
            <a:r>
              <a:rPr lang="en-US" altLang="ko-KR" sz="1000" dirty="0"/>
              <a:t>';</a:t>
            </a:r>
          </a:p>
          <a:p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{</a:t>
            </a:r>
            <a:br>
              <a:rPr lang="en-US" altLang="ko-KR" sz="1000" dirty="0"/>
            </a:br>
            <a:r>
              <a:rPr lang="en-US" altLang="ko-KR" sz="1000" dirty="0"/>
              <a:t>  "$or": [</a:t>
            </a:r>
            <a:br>
              <a:rPr lang="en-US" altLang="ko-KR" sz="1000" dirty="0"/>
            </a:br>
            <a:r>
              <a:rPr lang="en-US" altLang="ko-KR" sz="1000" dirty="0"/>
              <a:t>    {"platform": "</a:t>
            </a:r>
            <a:r>
              <a:rPr lang="en-US" altLang="ko-KR" sz="1000" dirty="0" err="1"/>
              <a:t>google_ads</a:t>
            </a:r>
            <a:r>
              <a:rPr lang="en-US" altLang="ko-KR" sz="1000" dirty="0"/>
              <a:t>"},</a:t>
            </a:r>
            <a:br>
              <a:rPr lang="en-US" altLang="ko-KR" sz="1000" dirty="0"/>
            </a:br>
            <a:r>
              <a:rPr lang="en-US" altLang="ko-KR" sz="1000" dirty="0"/>
              <a:t>    {"platform": "</a:t>
            </a:r>
            <a:r>
              <a:rPr lang="en-US" altLang="ko-KR" sz="1000" dirty="0" err="1"/>
              <a:t>meta_ads</a:t>
            </a:r>
            <a:r>
              <a:rPr lang="en-US" altLang="ko-KR" sz="1000" dirty="0"/>
              <a:t>"}</a:t>
            </a:r>
            <a:br>
              <a:rPr lang="en-US" altLang="ko-KR" sz="1000" dirty="0"/>
            </a:br>
            <a:r>
              <a:rPr lang="en-US" altLang="ko-KR" sz="1000" dirty="0"/>
              <a:t>  ]</a:t>
            </a:r>
            <a:br>
              <a:rPr lang="en-US" altLang="ko-KR" sz="1000" dirty="0"/>
            </a:br>
            <a:r>
              <a:rPr lang="en-US" altLang="ko-KR" sz="1000" dirty="0"/>
              <a:t>}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$or: </a:t>
            </a:r>
            <a:r>
              <a:rPr lang="ko-KR" altLang="en-US" sz="1000" dirty="0"/>
              <a:t>배열 </a:t>
            </a:r>
            <a:r>
              <a:rPr lang="en-US" altLang="ko-KR" sz="1000" dirty="0"/>
              <a:t>[] </a:t>
            </a:r>
            <a:r>
              <a:rPr lang="ko-KR" altLang="en-US" sz="1000" dirty="0"/>
              <a:t>안의 조건 중 하나라도 만족하면 조회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각 조건을 별도의 객체 </a:t>
            </a:r>
            <a:r>
              <a:rPr lang="en-US" altLang="ko-KR" sz="1000" dirty="0"/>
              <a:t>{}</a:t>
            </a:r>
            <a:r>
              <a:rPr lang="ko-KR" altLang="en-US" sz="1000" dirty="0"/>
              <a:t>로 작성</a:t>
            </a:r>
            <a:endParaRPr lang="en-US" altLang="ko-KR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0E0232-FECC-C20F-63B8-63239540A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5" y="2231603"/>
            <a:ext cx="3789803" cy="37444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72EDB76-D7FE-A5FB-E64B-B8CA817FA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715" y="2052707"/>
            <a:ext cx="3473298" cy="410220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D2D14501-6C07-773B-69B8-05F0BEF6A7EF}"/>
              </a:ext>
            </a:extLst>
          </p:cNvPr>
          <p:cNvCxnSpPr>
            <a:cxnSpLocks/>
          </p:cNvCxnSpPr>
          <p:nvPr/>
        </p:nvCxnSpPr>
        <p:spPr>
          <a:xfrm>
            <a:off x="3581648" y="3864396"/>
            <a:ext cx="720000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51078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9B04A-A8B9-9FEB-3828-A5CF4BA0A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1EE40A7C-9FE2-D07A-48D5-F33A73039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[Section  6: IN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조건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여러 값 중 하나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)]</a:t>
            </a:r>
          </a:p>
        </p:txBody>
      </p:sp>
      <p:sp>
        <p:nvSpPr>
          <p:cNvPr id="5" name="Google Shape;111;p14">
            <a:extLst>
              <a:ext uri="{FF2B5EF4-FFF2-40B4-BE49-F238E27FC236}">
                <a16:creationId xmlns:a16="http://schemas.microsoft.com/office/drawing/2014/main" id="{5CB90BFB-7DD7-7776-D82E-91458B955FB8}"/>
              </a:ext>
            </a:extLst>
          </p:cNvPr>
          <p:cNvSpPr txBox="1"/>
          <p:nvPr/>
        </p:nvSpPr>
        <p:spPr>
          <a:xfrm>
            <a:off x="7830120" y="1259178"/>
            <a:ext cx="3000788" cy="249296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altLang="ko-KR" sz="1000" b="1" dirty="0"/>
              <a:t>[Section 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6: IN </a:t>
            </a:r>
            <a:r>
              <a:rPr lang="ko-KR" altLang="en-US" sz="1000" b="1" dirty="0"/>
              <a:t>조건 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여러 값 중 하나</a:t>
            </a:r>
            <a:r>
              <a:rPr lang="en-US" altLang="ko-KR" sz="1000" b="1" dirty="0"/>
              <a:t>)]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SELECT </a:t>
            </a:r>
            <a:br>
              <a:rPr lang="en-US" altLang="ko-KR" sz="1000" dirty="0"/>
            </a:br>
            <a:r>
              <a:rPr lang="en-US" altLang="ko-KR" sz="1000" dirty="0"/>
              <a:t>   * </a:t>
            </a:r>
            <a:br>
              <a:rPr lang="en-US" altLang="ko-KR" sz="1000" dirty="0"/>
            </a:br>
            <a:r>
              <a:rPr lang="en-US" altLang="ko-KR" sz="1000" dirty="0"/>
              <a:t>FROM </a:t>
            </a:r>
            <a:r>
              <a:rPr lang="en-US" altLang="ko-KR" sz="1000" dirty="0" err="1"/>
              <a:t>ad_performance</a:t>
            </a:r>
            <a:br>
              <a:rPr lang="en-US" altLang="ko-KR" sz="1000" dirty="0"/>
            </a:br>
            <a:r>
              <a:rPr lang="en-US" altLang="ko-KR" sz="1000" dirty="0"/>
              <a:t>WHERE </a:t>
            </a:r>
            <a:r>
              <a:rPr lang="en-US" altLang="ko-KR" sz="1000" dirty="0" err="1"/>
              <a:t>ad_id</a:t>
            </a:r>
            <a:r>
              <a:rPr lang="en-US" altLang="ko-KR" sz="1000" dirty="0"/>
              <a:t> IN ('AD_001', 'AD_002');</a:t>
            </a:r>
          </a:p>
          <a:p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altLang="ko-KR" sz="1000" dirty="0"/>
              <a:t>{</a:t>
            </a:r>
            <a:br>
              <a:rPr lang="it-IT" altLang="ko-KR" sz="1000" dirty="0"/>
            </a:br>
            <a:r>
              <a:rPr lang="it-IT" altLang="ko-KR" sz="1000" dirty="0"/>
              <a:t>  "ad_id": {"$in": ["AD_001", "AD_002"]}</a:t>
            </a:r>
            <a:br>
              <a:rPr lang="it-IT" altLang="ko-KR" sz="1000" dirty="0"/>
            </a:br>
            <a:r>
              <a:rPr lang="it-IT" altLang="ko-KR" sz="1000" dirty="0"/>
              <a:t>}</a:t>
            </a:r>
          </a:p>
          <a:p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$in: </a:t>
            </a:r>
            <a:r>
              <a:rPr lang="ko-KR" altLang="en-US" sz="1000" dirty="0"/>
              <a:t>배열 안의 값 중 하나와 일치하는 </a:t>
            </a:r>
            <a:r>
              <a:rPr lang="en-US" altLang="ko-KR" sz="1000" dirty="0"/>
              <a:t>Document </a:t>
            </a:r>
            <a:r>
              <a:rPr lang="ko-KR" altLang="en-US" sz="1000" dirty="0"/>
              <a:t>조회</a:t>
            </a:r>
            <a:br>
              <a:rPr lang="en-US" altLang="ko-KR" sz="1000" dirty="0"/>
            </a:br>
            <a:endParaRPr lang="ko-KR" alt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$</a:t>
            </a:r>
            <a:r>
              <a:rPr lang="en-US" altLang="ko-KR" sz="1000" dirty="0" err="1"/>
              <a:t>nin</a:t>
            </a:r>
            <a:r>
              <a:rPr lang="en-US" altLang="ko-KR" sz="1000" dirty="0"/>
              <a:t>: NOT IN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배열 값에 포함되지 않는 경우</a:t>
            </a:r>
            <a:endParaRPr lang="en-US" altLang="ko-KR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9F7BC1-E076-4790-DF45-92B7F8C50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64" y="1224791"/>
            <a:ext cx="3459764" cy="5904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2021F3A-DA66-3550-2040-5677FD56B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548" y="1367507"/>
            <a:ext cx="3248051" cy="554397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BBD1546B-E735-805D-7BBB-BC039C28598D}"/>
              </a:ext>
            </a:extLst>
          </p:cNvPr>
          <p:cNvCxnSpPr>
            <a:cxnSpLocks/>
          </p:cNvCxnSpPr>
          <p:nvPr/>
        </p:nvCxnSpPr>
        <p:spPr>
          <a:xfrm>
            <a:off x="3509720" y="3864396"/>
            <a:ext cx="720000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8642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00C2F-1288-B794-9137-8816414DF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31AEB2C5-C7C3-A450-624C-48B707CC5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[Section  7: NOT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조건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같지 않음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)]</a:t>
            </a:r>
          </a:p>
        </p:txBody>
      </p:sp>
      <p:sp>
        <p:nvSpPr>
          <p:cNvPr id="5" name="Google Shape;111;p14">
            <a:extLst>
              <a:ext uri="{FF2B5EF4-FFF2-40B4-BE49-F238E27FC236}">
                <a16:creationId xmlns:a16="http://schemas.microsoft.com/office/drawing/2014/main" id="{25858810-4EF7-195B-21A3-55D9F68FF35A}"/>
              </a:ext>
            </a:extLst>
          </p:cNvPr>
          <p:cNvSpPr txBox="1"/>
          <p:nvPr/>
        </p:nvSpPr>
        <p:spPr>
          <a:xfrm>
            <a:off x="7830120" y="1259178"/>
            <a:ext cx="3000788" cy="156963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altLang="ko-KR" sz="1000" b="1" dirty="0"/>
              <a:t>[Section 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7: NOT </a:t>
            </a:r>
            <a:r>
              <a:rPr lang="ko-KR" altLang="en-US" sz="1000" b="1" dirty="0"/>
              <a:t>조건 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같지 않음</a:t>
            </a:r>
            <a:r>
              <a:rPr lang="en-US" altLang="ko-KR" sz="1000" b="1" dirty="0"/>
              <a:t>)]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SELECT </a:t>
            </a:r>
            <a:br>
              <a:rPr lang="en-US" altLang="ko-KR" sz="1000" dirty="0"/>
            </a:br>
            <a:r>
              <a:rPr lang="en-US" altLang="ko-KR" sz="1000" dirty="0"/>
              <a:t>   * </a:t>
            </a:r>
            <a:br>
              <a:rPr lang="en-US" altLang="ko-KR" sz="1000" dirty="0"/>
            </a:br>
            <a:r>
              <a:rPr lang="en-US" altLang="ko-KR" sz="1000" dirty="0"/>
              <a:t>FROM campaigns</a:t>
            </a:r>
            <a:br>
              <a:rPr lang="en-US" altLang="ko-KR" sz="1000" dirty="0"/>
            </a:br>
            <a:r>
              <a:rPr lang="en-US" altLang="ko-KR" sz="1000" dirty="0"/>
              <a:t>WHERE platform != '</a:t>
            </a:r>
            <a:r>
              <a:rPr lang="en-US" altLang="ko-KR" sz="1000" dirty="0" err="1"/>
              <a:t>google_ads</a:t>
            </a:r>
            <a:r>
              <a:rPr lang="en-US" altLang="ko-KR" sz="1000" dirty="0"/>
              <a:t>';</a:t>
            </a:r>
          </a:p>
          <a:p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{</a:t>
            </a:r>
            <a:br>
              <a:rPr lang="en-US" altLang="ko-KR" sz="1000" dirty="0"/>
            </a:br>
            <a:r>
              <a:rPr lang="en-US" altLang="ko-KR" sz="1000" dirty="0"/>
              <a:t>  "platform": {"$ne": "</a:t>
            </a:r>
            <a:r>
              <a:rPr lang="en-US" altLang="ko-KR" sz="1000" dirty="0" err="1"/>
              <a:t>google_ads</a:t>
            </a:r>
            <a:r>
              <a:rPr lang="en-US" altLang="ko-KR" sz="1000" dirty="0"/>
              <a:t>"}</a:t>
            </a:r>
            <a:br>
              <a:rPr lang="en-US" altLang="ko-KR" sz="1000" dirty="0"/>
            </a:br>
            <a:r>
              <a:rPr lang="en-US" altLang="ko-KR" sz="1000" dirty="0"/>
              <a:t>}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55088F-D8D7-11B0-D2BF-AB2D30AF0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64" y="2447627"/>
            <a:ext cx="3432835" cy="33980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23F670F-B885-F162-13FE-CA510F210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680" y="3023691"/>
            <a:ext cx="3714843" cy="252700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19A53079-A2A5-E5B6-ACDA-AE7F8242999E}"/>
              </a:ext>
            </a:extLst>
          </p:cNvPr>
          <p:cNvCxnSpPr>
            <a:cxnSpLocks/>
          </p:cNvCxnSpPr>
          <p:nvPr/>
        </p:nvCxnSpPr>
        <p:spPr>
          <a:xfrm>
            <a:off x="3365704" y="4103811"/>
            <a:ext cx="720000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5007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E7788-D4C7-9A77-7186-3A8D186B9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E32C04E6-3D61-33A9-39CF-0866235D7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[Section  8: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날짜 조건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  <p:sp>
        <p:nvSpPr>
          <p:cNvPr id="5" name="Google Shape;111;p14">
            <a:extLst>
              <a:ext uri="{FF2B5EF4-FFF2-40B4-BE49-F238E27FC236}">
                <a16:creationId xmlns:a16="http://schemas.microsoft.com/office/drawing/2014/main" id="{7515E493-804E-9A87-15C1-9AAE22880C80}"/>
              </a:ext>
            </a:extLst>
          </p:cNvPr>
          <p:cNvSpPr txBox="1"/>
          <p:nvPr/>
        </p:nvSpPr>
        <p:spPr>
          <a:xfrm>
            <a:off x="7830120" y="1259178"/>
            <a:ext cx="3000788" cy="249296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altLang="ko-KR" sz="1000" b="1" dirty="0"/>
              <a:t>[Section 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8: </a:t>
            </a:r>
            <a:r>
              <a:rPr lang="ko-KR" altLang="en-US" sz="1000" b="1" dirty="0"/>
              <a:t>날짜 조건</a:t>
            </a:r>
            <a:r>
              <a:rPr lang="en-US" altLang="ko-KR" sz="1000" b="1" dirty="0"/>
              <a:t>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SELECT </a:t>
            </a:r>
            <a:br>
              <a:rPr lang="en-US" altLang="ko-KR" sz="1000" dirty="0"/>
            </a:br>
            <a:r>
              <a:rPr lang="en-US" altLang="ko-KR" sz="1000" dirty="0"/>
              <a:t>   * </a:t>
            </a:r>
            <a:br>
              <a:rPr lang="en-US" altLang="ko-KR" sz="1000" dirty="0"/>
            </a:br>
            <a:r>
              <a:rPr lang="en-US" altLang="ko-KR" sz="1000" dirty="0"/>
              <a:t>FROM campaigns</a:t>
            </a:r>
            <a:br>
              <a:rPr lang="en-US" altLang="ko-KR" sz="1000" dirty="0"/>
            </a:br>
            <a:r>
              <a:rPr lang="en-US" altLang="ko-KR" sz="1000" dirty="0"/>
              <a:t>WHERE </a:t>
            </a:r>
            <a:r>
              <a:rPr lang="en-US" altLang="ko-KR" sz="1000" dirty="0" err="1"/>
              <a:t>start_date</a:t>
            </a:r>
            <a:r>
              <a:rPr lang="en-US" altLang="ko-KR" sz="1000" dirty="0"/>
              <a:t> &gt;= '2025-01-10';</a:t>
            </a:r>
          </a:p>
          <a:p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{</a:t>
            </a:r>
            <a:br>
              <a:rPr lang="en-US" altLang="ko-KR" sz="1000" dirty="0"/>
            </a:br>
            <a:r>
              <a:rPr lang="en-US" altLang="ko-KR" sz="1000" dirty="0"/>
              <a:t>  "</a:t>
            </a:r>
            <a:r>
              <a:rPr lang="en-US" altLang="ko-KR" sz="1000" dirty="0" err="1"/>
              <a:t>start_date</a:t>
            </a:r>
            <a:r>
              <a:rPr lang="en-US" altLang="ko-KR" sz="1000" dirty="0"/>
              <a:t>": {"$</a:t>
            </a:r>
            <a:r>
              <a:rPr lang="en-US" altLang="ko-KR" sz="1000" dirty="0" err="1"/>
              <a:t>gte</a:t>
            </a:r>
            <a:r>
              <a:rPr lang="en-US" altLang="ko-KR" sz="1000" dirty="0"/>
              <a:t>": {"$date": "2025-01-10T00:00:00.000Z"}}</a:t>
            </a:r>
            <a:br>
              <a:rPr lang="en-US" altLang="ko-KR" sz="1000" dirty="0"/>
            </a:br>
            <a:r>
              <a:rPr lang="en-US" altLang="ko-KR" sz="1000" dirty="0"/>
              <a:t>}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날짜는 </a:t>
            </a:r>
            <a:r>
              <a:rPr lang="en-US" altLang="ko-KR" sz="1000" dirty="0"/>
              <a:t>{"$date": "ISO 8601 </a:t>
            </a:r>
            <a:r>
              <a:rPr lang="ko-KR" altLang="en-US" sz="1000" dirty="0"/>
              <a:t>형식</a:t>
            </a:r>
            <a:r>
              <a:rPr lang="en-US" altLang="ko-KR" sz="1000" dirty="0"/>
              <a:t>"} </a:t>
            </a:r>
            <a:r>
              <a:rPr lang="ko-KR" altLang="en-US" sz="1000" dirty="0"/>
              <a:t>사용</a:t>
            </a:r>
            <a:br>
              <a:rPr lang="en-US" altLang="ko-KR" sz="1000" dirty="0"/>
            </a:br>
            <a:endParaRPr lang="ko-KR" alt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ISO 8601 </a:t>
            </a:r>
            <a:r>
              <a:rPr lang="ko-KR" altLang="en-US" sz="1000" dirty="0"/>
              <a:t>형식</a:t>
            </a:r>
            <a:r>
              <a:rPr lang="en-US" altLang="ko-KR" sz="1000" dirty="0"/>
              <a:t>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000" dirty="0" err="1"/>
              <a:t>YYYY-MM-DDTHH:mm:ss.sssZ</a:t>
            </a:r>
            <a:endParaRPr lang="en-US" altLang="ko-KR" sz="1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CBCDD94-195B-D317-C793-5FE7BEFF4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64" y="2447627"/>
            <a:ext cx="3432835" cy="33980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7284EFF-45F1-4D10-BE76-25C2A0E3E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219" y="3040854"/>
            <a:ext cx="3761781" cy="221163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168292F6-E707-44E0-0633-930CB184AF04}"/>
              </a:ext>
            </a:extLst>
          </p:cNvPr>
          <p:cNvCxnSpPr>
            <a:cxnSpLocks/>
          </p:cNvCxnSpPr>
          <p:nvPr/>
        </p:nvCxnSpPr>
        <p:spPr>
          <a:xfrm>
            <a:off x="3365624" y="4031803"/>
            <a:ext cx="720000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4233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5EE1C-86B0-F7AC-BB58-A09FB28F6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826AC198-5A3F-39D9-BE50-41FB5AADE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[Section  9: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중첩 객체 필드 조건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  <p:sp>
        <p:nvSpPr>
          <p:cNvPr id="5" name="Google Shape;111;p14">
            <a:extLst>
              <a:ext uri="{FF2B5EF4-FFF2-40B4-BE49-F238E27FC236}">
                <a16:creationId xmlns:a16="http://schemas.microsoft.com/office/drawing/2014/main" id="{F33FC309-28CD-B3DF-7B66-11A034A74618}"/>
              </a:ext>
            </a:extLst>
          </p:cNvPr>
          <p:cNvSpPr txBox="1"/>
          <p:nvPr/>
        </p:nvSpPr>
        <p:spPr>
          <a:xfrm>
            <a:off x="7830120" y="1259178"/>
            <a:ext cx="3000788" cy="233907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altLang="ko-KR" sz="1000" b="1" dirty="0"/>
              <a:t>[Section 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9: </a:t>
            </a:r>
            <a:r>
              <a:rPr lang="ko-KR" altLang="en-US" sz="1000" b="1" dirty="0"/>
              <a:t>중첩 객체 필드 조건</a:t>
            </a:r>
            <a:r>
              <a:rPr lang="en-US" altLang="ko-KR" sz="1000" b="1" dirty="0"/>
              <a:t>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SELECT </a:t>
            </a:r>
            <a:br>
              <a:rPr lang="en-US" altLang="ko-KR" sz="1000" dirty="0"/>
            </a:br>
            <a:r>
              <a:rPr lang="en-US" altLang="ko-KR" sz="1000" dirty="0"/>
              <a:t>   * </a:t>
            </a:r>
            <a:br>
              <a:rPr lang="en-US" altLang="ko-KR" sz="1000" dirty="0"/>
            </a:br>
            <a:r>
              <a:rPr lang="en-US" altLang="ko-KR" sz="1000" dirty="0"/>
              <a:t>FROM </a:t>
            </a:r>
            <a:r>
              <a:rPr lang="en-US" altLang="ko-KR" sz="1000" dirty="0" err="1"/>
              <a:t>ad_groups</a:t>
            </a:r>
            <a:br>
              <a:rPr lang="en-US" altLang="ko-KR" sz="1000" dirty="0"/>
            </a:br>
            <a:r>
              <a:rPr lang="en-US" altLang="ko-KR" sz="1000" dirty="0"/>
              <a:t>WHERE JSON_EXTRACT(</a:t>
            </a:r>
            <a:r>
              <a:rPr lang="en-US" altLang="ko-KR" sz="1000" dirty="0" err="1"/>
              <a:t>target_audience</a:t>
            </a:r>
            <a:r>
              <a:rPr lang="en-US" altLang="ko-KR" sz="1000" dirty="0"/>
              <a:t>, '$.gender') = 'female';</a:t>
            </a:r>
          </a:p>
          <a:p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{</a:t>
            </a:r>
            <a:br>
              <a:rPr lang="en-US" altLang="ko-KR" sz="1000" dirty="0"/>
            </a:br>
            <a:r>
              <a:rPr lang="en-US" altLang="ko-KR" sz="1000" dirty="0"/>
              <a:t>  "</a:t>
            </a:r>
            <a:r>
              <a:rPr lang="en-US" altLang="ko-KR" sz="1000" dirty="0" err="1"/>
              <a:t>target_audience.gender</a:t>
            </a:r>
            <a:r>
              <a:rPr lang="en-US" altLang="ko-KR" sz="1000" dirty="0"/>
              <a:t>": "female"</a:t>
            </a:r>
            <a:br>
              <a:rPr lang="en-US" altLang="ko-KR" sz="1000" dirty="0"/>
            </a:br>
            <a:r>
              <a:rPr lang="en-US" altLang="ko-KR" sz="1000" dirty="0"/>
              <a:t>}</a:t>
            </a:r>
          </a:p>
          <a:p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중첩 객체는 점</a:t>
            </a:r>
            <a:r>
              <a:rPr lang="en-US" altLang="ko-KR" sz="1000" dirty="0"/>
              <a:t>(.)</a:t>
            </a:r>
            <a:r>
              <a:rPr lang="ko-KR" altLang="en-US" sz="1000" dirty="0"/>
              <a:t>으로 필드 접근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br>
              <a:rPr lang="en-US" altLang="ko-KR" sz="1000" dirty="0"/>
            </a:br>
            <a:r>
              <a:rPr lang="en-US" altLang="ko-KR" sz="1000" dirty="0"/>
              <a:t>"</a:t>
            </a:r>
            <a:r>
              <a:rPr lang="ko-KR" altLang="en-US" sz="1000" dirty="0" err="1"/>
              <a:t>객체명</a:t>
            </a:r>
            <a:r>
              <a:rPr lang="en-US" altLang="ko-KR" sz="1000" dirty="0"/>
              <a:t>.</a:t>
            </a:r>
            <a:r>
              <a:rPr lang="ko-KR" altLang="en-US" sz="1000" dirty="0" err="1"/>
              <a:t>필드명</a:t>
            </a:r>
            <a:r>
              <a:rPr lang="en-US" altLang="ko-KR" sz="1000" dirty="0"/>
              <a:t>": </a:t>
            </a:r>
            <a:r>
              <a:rPr lang="ko-KR" altLang="en-US" sz="1000" dirty="0"/>
              <a:t>값 형식</a:t>
            </a:r>
            <a:endParaRPr lang="en-US" altLang="ko-KR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6569B2-1D93-80D8-D976-35DDB1182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9178"/>
            <a:ext cx="3658138" cy="60629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C5BB629-B3BC-4A6F-25C7-93CFBCE52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977" y="2876008"/>
            <a:ext cx="3822303" cy="282929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D2A90209-8E59-F61F-C993-0660EC5AB65B}"/>
              </a:ext>
            </a:extLst>
          </p:cNvPr>
          <p:cNvCxnSpPr>
            <a:cxnSpLocks/>
          </p:cNvCxnSpPr>
          <p:nvPr/>
        </p:nvCxnSpPr>
        <p:spPr>
          <a:xfrm>
            <a:off x="3437712" y="4031803"/>
            <a:ext cx="720000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8880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AE5DF-FF8F-C369-4C88-A97064007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4A79A71-E2BB-02D9-F299-FBC55FCF0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[Section  10: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배열 검색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  <p:sp>
        <p:nvSpPr>
          <p:cNvPr id="5" name="Google Shape;111;p14">
            <a:extLst>
              <a:ext uri="{FF2B5EF4-FFF2-40B4-BE49-F238E27FC236}">
                <a16:creationId xmlns:a16="http://schemas.microsoft.com/office/drawing/2014/main" id="{D0844298-690E-99FA-AEE6-90F7BC8ECCD4}"/>
              </a:ext>
            </a:extLst>
          </p:cNvPr>
          <p:cNvSpPr txBox="1"/>
          <p:nvPr/>
        </p:nvSpPr>
        <p:spPr>
          <a:xfrm>
            <a:off x="7830120" y="1259178"/>
            <a:ext cx="3000788" cy="11079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altLang="ko-KR" sz="1000" b="1" dirty="0"/>
              <a:t>[Section 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10: </a:t>
            </a:r>
            <a:r>
              <a:rPr lang="ko-KR" altLang="en-US" sz="1000" b="1" dirty="0"/>
              <a:t>배열 검색</a:t>
            </a:r>
            <a:r>
              <a:rPr lang="en-US" altLang="ko-KR" sz="1000" b="1" dirty="0"/>
              <a:t>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{</a:t>
            </a:r>
            <a:br>
              <a:rPr lang="en-US" altLang="ko-KR" sz="1000" dirty="0"/>
            </a:br>
            <a:r>
              <a:rPr lang="en-US" altLang="ko-KR" sz="1000" dirty="0"/>
              <a:t> "</a:t>
            </a:r>
            <a:r>
              <a:rPr lang="en-US" altLang="ko-KR" sz="1000" dirty="0" err="1"/>
              <a:t>target_audience.interests</a:t>
            </a:r>
            <a:r>
              <a:rPr lang="en-US" altLang="ko-KR" sz="1000" dirty="0"/>
              <a:t>": "</a:t>
            </a:r>
            <a:r>
              <a:rPr lang="ko-KR" altLang="en-US" sz="1000" dirty="0"/>
              <a:t>전자제품</a:t>
            </a:r>
            <a:r>
              <a:rPr lang="en-US" altLang="ko-KR" sz="1000" dirty="0"/>
              <a:t>"</a:t>
            </a:r>
            <a:br>
              <a:rPr lang="en-US" altLang="ko-KR" sz="1000" dirty="0"/>
            </a:br>
            <a:r>
              <a:rPr lang="en-US" altLang="ko-KR" sz="1000" dirty="0"/>
              <a:t>}</a:t>
            </a:r>
          </a:p>
          <a:p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배열에 특정 값이 포함되어 있으면 조회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E1BDA1-0803-C9CD-94A0-787B55AA8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5" y="1367507"/>
            <a:ext cx="3452386" cy="57617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051A8D-FF21-E93F-0B1E-2E2E45EE5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539" y="2657765"/>
            <a:ext cx="3644233" cy="318123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458C0CB-78E2-8C43-56F4-1872E97DCF81}"/>
              </a:ext>
            </a:extLst>
          </p:cNvPr>
          <p:cNvCxnSpPr>
            <a:cxnSpLocks/>
          </p:cNvCxnSpPr>
          <p:nvPr/>
        </p:nvCxnSpPr>
        <p:spPr>
          <a:xfrm>
            <a:off x="3365624" y="3864396"/>
            <a:ext cx="720000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8831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99172-C072-BD8B-FC77-86668DE0C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904F05F1-71CF-42A1-5B87-F99DB43F6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[Section  11: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복합 조건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(AND + OR)]</a:t>
            </a:r>
          </a:p>
        </p:txBody>
      </p:sp>
      <p:sp>
        <p:nvSpPr>
          <p:cNvPr id="5" name="Google Shape;111;p14">
            <a:extLst>
              <a:ext uri="{FF2B5EF4-FFF2-40B4-BE49-F238E27FC236}">
                <a16:creationId xmlns:a16="http://schemas.microsoft.com/office/drawing/2014/main" id="{88550762-0C24-85FC-0223-5A63ECEF2575}"/>
              </a:ext>
            </a:extLst>
          </p:cNvPr>
          <p:cNvSpPr txBox="1"/>
          <p:nvPr/>
        </p:nvSpPr>
        <p:spPr>
          <a:xfrm>
            <a:off x="7830120" y="1259178"/>
            <a:ext cx="3000788" cy="233907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altLang="ko-KR" sz="1000" b="1" dirty="0"/>
              <a:t>[Section 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11: </a:t>
            </a:r>
            <a:r>
              <a:rPr lang="ko-KR" altLang="en-US" sz="1000" b="1" dirty="0"/>
              <a:t>복합 조건 </a:t>
            </a:r>
            <a:r>
              <a:rPr lang="en-US" altLang="ko-KR" sz="1000" b="1" dirty="0"/>
              <a:t>(AND + OR)]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SELECT </a:t>
            </a:r>
            <a:br>
              <a:rPr lang="en-US" altLang="ko-KR" sz="1000" dirty="0"/>
            </a:br>
            <a:r>
              <a:rPr lang="en-US" altLang="ko-KR" sz="1000" dirty="0"/>
              <a:t>   * </a:t>
            </a:r>
            <a:br>
              <a:rPr lang="en-US" altLang="ko-KR" sz="1000" dirty="0"/>
            </a:br>
            <a:r>
              <a:rPr lang="en-US" altLang="ko-KR" sz="1000" dirty="0"/>
              <a:t>FROM </a:t>
            </a:r>
            <a:r>
              <a:rPr lang="en-US" altLang="ko-KR" sz="1000" dirty="0" err="1"/>
              <a:t>ad_performance</a:t>
            </a:r>
            <a:br>
              <a:rPr lang="en-US" altLang="ko-KR" sz="1000" dirty="0"/>
            </a:br>
            <a:r>
              <a:rPr lang="en-US" altLang="ko-KR" sz="1000" dirty="0"/>
              <a:t>WHERE clicks &gt; 300 AND (</a:t>
            </a:r>
            <a:r>
              <a:rPr lang="en-US" altLang="ko-KR" sz="1000" dirty="0" err="1"/>
              <a:t>ad_id</a:t>
            </a:r>
            <a:r>
              <a:rPr lang="en-US" altLang="ko-KR" sz="1000" dirty="0"/>
              <a:t> = 'AD_001' OR </a:t>
            </a:r>
            <a:r>
              <a:rPr lang="en-US" altLang="ko-KR" sz="1000" dirty="0" err="1"/>
              <a:t>ad_id</a:t>
            </a:r>
            <a:r>
              <a:rPr lang="en-US" altLang="ko-KR" sz="1000" dirty="0"/>
              <a:t> = 'AD_002’);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{</a:t>
            </a:r>
            <a:br>
              <a:rPr lang="en-US" altLang="ko-KR" sz="1000" dirty="0"/>
            </a:br>
            <a:r>
              <a:rPr lang="en-US" altLang="ko-KR" sz="1000" dirty="0"/>
              <a:t>  "clicks": {"$</a:t>
            </a:r>
            <a:r>
              <a:rPr lang="en-US" altLang="ko-KR" sz="1000" dirty="0" err="1"/>
              <a:t>gt</a:t>
            </a:r>
            <a:r>
              <a:rPr lang="en-US" altLang="ko-KR" sz="1000" dirty="0"/>
              <a:t>": 300},</a:t>
            </a:r>
            <a:br>
              <a:rPr lang="en-US" altLang="ko-KR" sz="1000" dirty="0"/>
            </a:br>
            <a:r>
              <a:rPr lang="en-US" altLang="ko-KR" sz="1000" dirty="0"/>
              <a:t>  "$or": [</a:t>
            </a:r>
            <a:br>
              <a:rPr lang="en-US" altLang="ko-KR" sz="1000" dirty="0"/>
            </a:br>
            <a:r>
              <a:rPr lang="en-US" altLang="ko-KR" sz="1000" dirty="0"/>
              <a:t>    {"</a:t>
            </a:r>
            <a:r>
              <a:rPr lang="en-US" altLang="ko-KR" sz="1000" dirty="0" err="1"/>
              <a:t>ad_id</a:t>
            </a:r>
            <a:r>
              <a:rPr lang="en-US" altLang="ko-KR" sz="1000" dirty="0"/>
              <a:t>": "AD_001"},</a:t>
            </a:r>
            <a:br>
              <a:rPr lang="en-US" altLang="ko-KR" sz="1000" dirty="0"/>
            </a:br>
            <a:r>
              <a:rPr lang="en-US" altLang="ko-KR" sz="1000" dirty="0"/>
              <a:t>    {"</a:t>
            </a:r>
            <a:r>
              <a:rPr lang="en-US" altLang="ko-KR" sz="1000" dirty="0" err="1"/>
              <a:t>ad_id</a:t>
            </a:r>
            <a:r>
              <a:rPr lang="en-US" altLang="ko-KR" sz="1000" dirty="0"/>
              <a:t>": "AD_002"}</a:t>
            </a:r>
            <a:br>
              <a:rPr lang="en-US" altLang="ko-KR" sz="1000" dirty="0"/>
            </a:br>
            <a:r>
              <a:rPr lang="en-US" altLang="ko-KR" sz="1000" dirty="0"/>
              <a:t>  ]</a:t>
            </a:r>
            <a:br>
              <a:rPr lang="en-US" altLang="ko-KR" sz="1000" dirty="0"/>
            </a:br>
            <a:r>
              <a:rPr lang="en-US" altLang="ko-KR" sz="1000" dirty="0"/>
              <a:t>}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DC933A-B6F5-C8A8-9827-1C804A254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0" y="1259178"/>
            <a:ext cx="3109350" cy="55968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892052-4122-4EFA-4C4A-EF777ACD2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580" y="1540402"/>
            <a:ext cx="3476552" cy="469477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04352F11-2033-1987-1F4E-E4376C0A3399}"/>
              </a:ext>
            </a:extLst>
          </p:cNvPr>
          <p:cNvCxnSpPr>
            <a:cxnSpLocks/>
          </p:cNvCxnSpPr>
          <p:nvPr/>
        </p:nvCxnSpPr>
        <p:spPr>
          <a:xfrm>
            <a:off x="3149680" y="3743771"/>
            <a:ext cx="720000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0990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A379B-5EDA-FD65-FB2D-E609C5A9A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77C09842-9D95-3140-DAE1-308A33A6F3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MongoDB </a:t>
            </a:r>
            <a:r>
              <a:rPr lang="ko-KR" altLang="en-US" dirty="0"/>
              <a:t>정렬 및 </a:t>
            </a:r>
            <a:r>
              <a:rPr lang="en-US" altLang="ko-KR" dirty="0"/>
              <a:t>LIMIT</a:t>
            </a:r>
            <a:endParaRPr lang="ko-KR" altLang="en-US" dirty="0"/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47174AA8-5445-C41D-7C2C-EBE5DAD443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5534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145ED-F7ED-3B85-324A-9858B7B2E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9622585-F615-13DE-165C-8A3BE04D3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640" y="1151484"/>
            <a:ext cx="2482071" cy="30243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9B26CE0-BCED-F5DC-9F9B-5D0CA9E8E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6" y="2338924"/>
            <a:ext cx="2663639" cy="36737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6FD7AF05-A217-9D3C-0381-A1D426C4D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[Section  1: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정렬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오름차순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내림차순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)]</a:t>
            </a:r>
          </a:p>
        </p:txBody>
      </p:sp>
      <p:sp>
        <p:nvSpPr>
          <p:cNvPr id="5" name="Google Shape;111;p14">
            <a:extLst>
              <a:ext uri="{FF2B5EF4-FFF2-40B4-BE49-F238E27FC236}">
                <a16:creationId xmlns:a16="http://schemas.microsoft.com/office/drawing/2014/main" id="{7794D03A-3701-8A45-E451-AF26F3C38C46}"/>
              </a:ext>
            </a:extLst>
          </p:cNvPr>
          <p:cNvSpPr txBox="1"/>
          <p:nvPr/>
        </p:nvSpPr>
        <p:spPr>
          <a:xfrm>
            <a:off x="7826519" y="1223491"/>
            <a:ext cx="3000788" cy="357017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altLang="ko-KR" sz="1000" b="1" dirty="0"/>
              <a:t>[Section 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1: </a:t>
            </a:r>
            <a:r>
              <a:rPr lang="ko-KR" altLang="en-US" sz="1000" b="1" dirty="0"/>
              <a:t>기본 정렬 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오름차순</a:t>
            </a:r>
            <a:r>
              <a:rPr lang="en-US" altLang="ko-KR" sz="1000" b="1" dirty="0"/>
              <a:t>/</a:t>
            </a:r>
            <a:r>
              <a:rPr lang="ko-KR" altLang="en-US" sz="1000" b="1" dirty="0"/>
              <a:t>내림차순</a:t>
            </a:r>
            <a:r>
              <a:rPr lang="en-US" altLang="ko-KR" sz="1000" b="1" dirty="0"/>
              <a:t>)]</a:t>
            </a:r>
            <a:br>
              <a:rPr lang="en-US" altLang="ko-KR" sz="1000" b="1" dirty="0"/>
            </a:br>
            <a:br>
              <a:rPr lang="en-US" altLang="ko-KR" sz="1000" b="1" dirty="0"/>
            </a:br>
            <a:r>
              <a:rPr lang="ko-KR" altLang="en-US" sz="1000" b="1" dirty="0"/>
              <a:t>오름차순 </a:t>
            </a:r>
            <a:r>
              <a:rPr lang="en-US" altLang="ko-KR" sz="1000" b="1" dirty="0"/>
              <a:t>(ASC)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SELECT </a:t>
            </a:r>
            <a:br>
              <a:rPr lang="en-US" altLang="ko-KR" sz="1000" dirty="0"/>
            </a:br>
            <a:r>
              <a:rPr lang="en-US" altLang="ko-KR" sz="1000" dirty="0"/>
              <a:t>   * </a:t>
            </a:r>
            <a:br>
              <a:rPr lang="en-US" altLang="ko-KR" sz="1000" dirty="0"/>
            </a:br>
            <a:r>
              <a:rPr lang="en-US" altLang="ko-KR" sz="1000" dirty="0"/>
              <a:t>FROM campaigns</a:t>
            </a:r>
            <a:br>
              <a:rPr lang="en-US" altLang="ko-KR" sz="1000" dirty="0"/>
            </a:br>
            <a:r>
              <a:rPr lang="en-US" altLang="ko-KR" sz="1000" dirty="0"/>
              <a:t>ORDER BY budget;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{</a:t>
            </a:r>
            <a:br>
              <a:rPr lang="en-US" altLang="ko-KR" sz="1000" dirty="0"/>
            </a:br>
            <a:r>
              <a:rPr lang="en-US" altLang="ko-KR" sz="1000" dirty="0"/>
              <a:t>"budget": 1</a:t>
            </a:r>
            <a:br>
              <a:rPr lang="en-US" altLang="ko-KR" sz="1000" dirty="0"/>
            </a:br>
            <a:r>
              <a:rPr lang="en-US" altLang="ko-KR" sz="1000" dirty="0"/>
              <a:t>}</a:t>
            </a:r>
          </a:p>
          <a:p>
            <a:endParaRPr lang="en-US" altLang="ko-KR" sz="1000" dirty="0"/>
          </a:p>
          <a:p>
            <a:r>
              <a:rPr lang="ko-KR" altLang="en-US" sz="1000" b="1" dirty="0"/>
              <a:t>내림차순 </a:t>
            </a:r>
            <a:r>
              <a:rPr lang="en-US" altLang="ko-KR" sz="1000" b="1" dirty="0"/>
              <a:t>(DESC)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SELECT </a:t>
            </a:r>
            <a:br>
              <a:rPr lang="en-US" altLang="ko-KR" sz="1000" dirty="0"/>
            </a:br>
            <a:r>
              <a:rPr lang="en-US" altLang="ko-KR" sz="1000" dirty="0"/>
              <a:t>   * </a:t>
            </a:r>
            <a:br>
              <a:rPr lang="en-US" altLang="ko-KR" sz="1000" dirty="0"/>
            </a:br>
            <a:r>
              <a:rPr lang="en-US" altLang="ko-KR" sz="1000" dirty="0"/>
              <a:t>FROM campaigns</a:t>
            </a:r>
            <a:br>
              <a:rPr lang="en-US" altLang="ko-KR" sz="1000" dirty="0"/>
            </a:br>
            <a:r>
              <a:rPr lang="en-US" altLang="ko-KR" sz="1000" dirty="0"/>
              <a:t>ORDER BY budget DESC;</a:t>
            </a:r>
          </a:p>
          <a:p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{</a:t>
            </a:r>
            <a:br>
              <a:rPr lang="en-US" altLang="ko-KR" sz="1000" dirty="0"/>
            </a:br>
            <a:r>
              <a:rPr lang="en-US" altLang="ko-KR" sz="1000" dirty="0"/>
              <a:t>"budget": -1</a:t>
            </a:r>
            <a:br>
              <a:rPr lang="en-US" altLang="ko-KR" sz="1000" dirty="0"/>
            </a:br>
            <a:r>
              <a:rPr lang="en-US" altLang="ko-KR" sz="1000" dirty="0"/>
              <a:t>}</a:t>
            </a: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38BF446B-3437-DF3E-477F-1CEB67C5CB88}"/>
              </a:ext>
            </a:extLst>
          </p:cNvPr>
          <p:cNvCxnSpPr>
            <a:cxnSpLocks/>
          </p:cNvCxnSpPr>
          <p:nvPr/>
        </p:nvCxnSpPr>
        <p:spPr>
          <a:xfrm flipV="1">
            <a:off x="2744045" y="3239715"/>
            <a:ext cx="765595" cy="50405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988EDB06-347B-EC2D-C85D-F04C1CB18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9641" y="4214982"/>
            <a:ext cx="2485440" cy="334521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722A3B6-FE60-826C-42AE-4A305992B803}"/>
              </a:ext>
            </a:extLst>
          </p:cNvPr>
          <p:cNvCxnSpPr>
            <a:cxnSpLocks/>
          </p:cNvCxnSpPr>
          <p:nvPr/>
        </p:nvCxnSpPr>
        <p:spPr>
          <a:xfrm>
            <a:off x="2744045" y="4235352"/>
            <a:ext cx="765595" cy="66054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4840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2F4FA-BB1C-3E81-BCAF-A1EE8D78C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AC5687E-298F-BBFE-27B0-79F77FAE9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186" y="1583531"/>
            <a:ext cx="4107108" cy="51119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945EB93-BB32-2EAF-9418-A66E4B86D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6" y="1288752"/>
            <a:ext cx="2796556" cy="58931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13205520-CE37-5A8B-64A5-EF5640FA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[Section  2: LIMIT (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상위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개만 조회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)]</a:t>
            </a:r>
          </a:p>
        </p:txBody>
      </p:sp>
      <p:sp>
        <p:nvSpPr>
          <p:cNvPr id="5" name="Google Shape;111;p14">
            <a:extLst>
              <a:ext uri="{FF2B5EF4-FFF2-40B4-BE49-F238E27FC236}">
                <a16:creationId xmlns:a16="http://schemas.microsoft.com/office/drawing/2014/main" id="{741C5DE9-969F-4744-EB8C-D04E02FDB8F4}"/>
              </a:ext>
            </a:extLst>
          </p:cNvPr>
          <p:cNvSpPr txBox="1"/>
          <p:nvPr/>
        </p:nvSpPr>
        <p:spPr>
          <a:xfrm>
            <a:off x="7826519" y="1223491"/>
            <a:ext cx="3000788" cy="218518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altLang="ko-KR" sz="1000" b="1" dirty="0"/>
              <a:t>[Section 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2: LIMIT (</a:t>
            </a:r>
            <a:r>
              <a:rPr lang="ko-KR" altLang="en-US" sz="1000" b="1" dirty="0"/>
              <a:t>상위 </a:t>
            </a:r>
            <a:r>
              <a:rPr lang="en-US" altLang="ko-KR" sz="1000" b="1" dirty="0"/>
              <a:t>N</a:t>
            </a:r>
            <a:r>
              <a:rPr lang="ko-KR" altLang="en-US" sz="1000" b="1" dirty="0"/>
              <a:t>개만 조회</a:t>
            </a:r>
            <a:r>
              <a:rPr lang="en-US" altLang="ko-KR" sz="1000" b="1" dirty="0"/>
              <a:t>)]</a:t>
            </a:r>
            <a:br>
              <a:rPr lang="en-US" altLang="ko-KR" sz="1000" b="1" dirty="0"/>
            </a:br>
            <a:endParaRPr lang="en-US" altLang="ko-KR" sz="10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SELECT </a:t>
            </a:r>
            <a:br>
              <a:rPr lang="en-US" altLang="ko-KR" sz="1000" dirty="0"/>
            </a:br>
            <a:r>
              <a:rPr lang="en-US" altLang="ko-KR" sz="1000" dirty="0"/>
              <a:t>   * </a:t>
            </a:r>
            <a:br>
              <a:rPr lang="en-US" altLang="ko-KR" sz="1000" dirty="0"/>
            </a:br>
            <a:r>
              <a:rPr lang="en-US" altLang="ko-KR" sz="1000" dirty="0"/>
              <a:t>FROM </a:t>
            </a:r>
            <a:r>
              <a:rPr lang="en-US" altLang="ko-KR" sz="1000" dirty="0" err="1"/>
              <a:t>ad_performance</a:t>
            </a:r>
            <a:br>
              <a:rPr lang="en-US" altLang="ko-KR" sz="1000" dirty="0"/>
            </a:br>
            <a:r>
              <a:rPr lang="en-US" altLang="ko-KR" sz="1000" dirty="0"/>
              <a:t>ORDER BY revenue DESC</a:t>
            </a:r>
            <a:br>
              <a:rPr lang="en-US" altLang="ko-KR" sz="1000" dirty="0"/>
            </a:br>
            <a:r>
              <a:rPr lang="en-US" altLang="ko-KR" sz="1000" dirty="0"/>
              <a:t>LIMIT 3;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Filter: `{}`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Sort: `{"revenue": -1}`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Limit: `3`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`revenue` </a:t>
            </a:r>
            <a:r>
              <a:rPr lang="ko-KR" altLang="en-US" sz="1000" dirty="0"/>
              <a:t>내림차순 정렬 후 상위 </a:t>
            </a:r>
            <a:r>
              <a:rPr lang="en-US" altLang="ko-KR" sz="1000" dirty="0"/>
              <a:t>3</a:t>
            </a:r>
            <a:r>
              <a:rPr lang="ko-KR" altLang="en-US" sz="1000" dirty="0"/>
              <a:t>개만 조회</a:t>
            </a:r>
            <a:endParaRPr lang="en-US" altLang="ko-KR" sz="10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83F734A-AA3F-EFE8-73C1-676BDA3FCCCE}"/>
              </a:ext>
            </a:extLst>
          </p:cNvPr>
          <p:cNvCxnSpPr>
            <a:cxnSpLocks/>
          </p:cNvCxnSpPr>
          <p:nvPr/>
        </p:nvCxnSpPr>
        <p:spPr>
          <a:xfrm flipV="1">
            <a:off x="2744045" y="4235351"/>
            <a:ext cx="765595" cy="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623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DD5A5-9E12-C9DC-7F0A-2DBCD6C79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105E5F88-EC46-ACD9-EF40-EF5E735673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MongoDB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가입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접속</a:t>
            </a:r>
            <a:endParaRPr lang="ko-KR" altLang="en-US" dirty="0"/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359DA383-5C6A-D909-99B9-EC1F908D1A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634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3B47A-E490-E5FA-14E5-1770A7180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14BA4AC-945B-C0F4-3393-082FE29B4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616" y="2469971"/>
            <a:ext cx="3933714" cy="36865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1618C95-A142-D1C3-9E15-953F652E4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6" y="1288752"/>
            <a:ext cx="2796556" cy="58931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53082A81-AE03-83EA-76C6-44AB1B1FF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[Section  3: SKIP (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페이징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처리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)]</a:t>
            </a:r>
          </a:p>
        </p:txBody>
      </p:sp>
      <p:sp>
        <p:nvSpPr>
          <p:cNvPr id="5" name="Google Shape;111;p14">
            <a:extLst>
              <a:ext uri="{FF2B5EF4-FFF2-40B4-BE49-F238E27FC236}">
                <a16:creationId xmlns:a16="http://schemas.microsoft.com/office/drawing/2014/main" id="{D5E979CA-9E73-57C9-8501-F2F0CA31CE91}"/>
              </a:ext>
            </a:extLst>
          </p:cNvPr>
          <p:cNvSpPr txBox="1"/>
          <p:nvPr/>
        </p:nvSpPr>
        <p:spPr>
          <a:xfrm>
            <a:off x="7826519" y="1223491"/>
            <a:ext cx="3000788" cy="249296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altLang="ko-KR" sz="1000" b="1" dirty="0"/>
              <a:t>[Section 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3: SKIP (</a:t>
            </a:r>
            <a:r>
              <a:rPr lang="ko-KR" altLang="en-US" sz="1000" b="1" dirty="0" err="1"/>
              <a:t>페이징</a:t>
            </a:r>
            <a:r>
              <a:rPr lang="ko-KR" altLang="en-US" sz="1000" b="1" dirty="0"/>
              <a:t> 처리</a:t>
            </a:r>
            <a:r>
              <a:rPr lang="en-US" altLang="ko-KR" sz="1000" b="1" dirty="0"/>
              <a:t>)]</a:t>
            </a:r>
            <a:br>
              <a:rPr lang="en-US" altLang="ko-KR" sz="1000" b="1" dirty="0"/>
            </a:br>
            <a:endParaRPr lang="en-US" altLang="ko-KR" sz="10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SELECT </a:t>
            </a:r>
            <a:br>
              <a:rPr lang="en-US" altLang="ko-KR" sz="1000" dirty="0"/>
            </a:br>
            <a:r>
              <a:rPr lang="en-US" altLang="ko-KR" sz="1000" dirty="0"/>
              <a:t>   * </a:t>
            </a:r>
            <a:br>
              <a:rPr lang="en-US" altLang="ko-KR" sz="1000" dirty="0"/>
            </a:br>
            <a:r>
              <a:rPr lang="en-US" altLang="ko-KR" sz="1000" dirty="0"/>
              <a:t>FROM </a:t>
            </a:r>
            <a:r>
              <a:rPr lang="en-US" altLang="ko-KR" sz="1000" dirty="0" err="1"/>
              <a:t>ad_performance</a:t>
            </a:r>
            <a:br>
              <a:rPr lang="en-US" altLang="ko-KR" sz="1000" dirty="0"/>
            </a:br>
            <a:r>
              <a:rPr lang="en-US" altLang="ko-KR" sz="1000" dirty="0"/>
              <a:t>ORDER BY date DESC</a:t>
            </a:r>
            <a:br>
              <a:rPr lang="en-US" altLang="ko-KR" sz="1000" dirty="0"/>
            </a:br>
            <a:r>
              <a:rPr lang="en-US" altLang="ko-KR" sz="1000" dirty="0"/>
              <a:t>LIMIT 2 </a:t>
            </a:r>
            <a:br>
              <a:rPr lang="en-US" altLang="ko-KR" sz="1000" dirty="0"/>
            </a:br>
            <a:r>
              <a:rPr lang="en-US" altLang="ko-KR" sz="1000" dirty="0"/>
              <a:t>OFFSET 1;  -- 2</a:t>
            </a:r>
            <a:r>
              <a:rPr lang="ko-KR" altLang="en-US" sz="1000" dirty="0" err="1"/>
              <a:t>번째부터</a:t>
            </a:r>
            <a:r>
              <a:rPr lang="ko-KR" altLang="en-US" sz="1000" dirty="0"/>
              <a:t> </a:t>
            </a:r>
            <a:r>
              <a:rPr lang="en-US" altLang="ko-KR" sz="1000" dirty="0"/>
              <a:t>2</a:t>
            </a:r>
            <a:r>
              <a:rPr lang="ko-KR" altLang="en-US" sz="1000" dirty="0"/>
              <a:t>개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Skip: 1: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첫 번째 결과 건너뛰기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Limit: 2: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그 다음 </a:t>
            </a:r>
            <a:r>
              <a:rPr lang="en-US" altLang="ko-KR" sz="1000" dirty="0"/>
              <a:t>2</a:t>
            </a:r>
            <a:r>
              <a:rPr lang="ko-KR" altLang="en-US" sz="1000" dirty="0"/>
              <a:t>개만 조회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/>
              <a:t>페이징</a:t>
            </a:r>
            <a:r>
              <a:rPr lang="ko-KR" altLang="en-US" sz="1000" dirty="0"/>
              <a:t> 처리 시 유용 </a:t>
            </a:r>
            <a:endParaRPr lang="en-US" altLang="ko-KR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(1</a:t>
            </a:r>
            <a:r>
              <a:rPr lang="ko-KR" altLang="en-US" sz="1000" dirty="0"/>
              <a:t>페이지</a:t>
            </a:r>
            <a:r>
              <a:rPr lang="en-US" altLang="ko-KR" sz="1000" dirty="0"/>
              <a:t>: Skip 0, 2</a:t>
            </a:r>
            <a:r>
              <a:rPr lang="ko-KR" altLang="en-US" sz="1000" dirty="0"/>
              <a:t>페이지</a:t>
            </a:r>
            <a:r>
              <a:rPr lang="en-US" altLang="ko-KR" sz="1000" dirty="0"/>
              <a:t>: Skip 2, ...)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20764C2-BF1F-0F57-87D0-19719986A4C0}"/>
              </a:ext>
            </a:extLst>
          </p:cNvPr>
          <p:cNvCxnSpPr>
            <a:cxnSpLocks/>
          </p:cNvCxnSpPr>
          <p:nvPr/>
        </p:nvCxnSpPr>
        <p:spPr>
          <a:xfrm flipV="1">
            <a:off x="2744045" y="4235351"/>
            <a:ext cx="765595" cy="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4584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56254-34DE-CB9A-5B8B-1AC5F1B34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F1AD07B7-DAE2-8325-0CAE-842166C7B4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MongoDB lookup (Join)</a:t>
            </a:r>
            <a:endParaRPr lang="ko-KR" altLang="en-US" dirty="0"/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05D3F3EF-591C-1FBD-8B5D-EA940AF8C1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1987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6710B-4C23-87C9-AA16-E003D9E7E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FEBEFEA8-115A-ED79-1BE2-BF77478EC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[Section 1: 1:1 JOIN (ads + </a:t>
            </a:r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ad_groups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)]</a:t>
            </a:r>
          </a:p>
        </p:txBody>
      </p:sp>
      <p:sp>
        <p:nvSpPr>
          <p:cNvPr id="5" name="Google Shape;111;p14">
            <a:extLst>
              <a:ext uri="{FF2B5EF4-FFF2-40B4-BE49-F238E27FC236}">
                <a16:creationId xmlns:a16="http://schemas.microsoft.com/office/drawing/2014/main" id="{CA8F385B-98D7-8FB8-69A7-D5DDEF0524ED}"/>
              </a:ext>
            </a:extLst>
          </p:cNvPr>
          <p:cNvSpPr txBox="1"/>
          <p:nvPr/>
        </p:nvSpPr>
        <p:spPr>
          <a:xfrm>
            <a:off x="7826519" y="1223491"/>
            <a:ext cx="3000788" cy="603239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altLang="ko-KR" sz="1000" b="1" dirty="0"/>
              <a:t>[Section 1: 1:1 JOIN (ads + </a:t>
            </a:r>
            <a:r>
              <a:rPr lang="en-US" altLang="ko-KR" sz="1000" b="1" dirty="0" err="1"/>
              <a:t>ad_groups</a:t>
            </a:r>
            <a:r>
              <a:rPr lang="en-US" altLang="ko-KR" sz="1000" b="1" dirty="0"/>
              <a:t>)]</a:t>
            </a:r>
            <a:br>
              <a:rPr lang="en-US" altLang="ko-KR" sz="1000" b="1" dirty="0"/>
            </a:br>
            <a:endParaRPr lang="en-US" altLang="ko-KR" sz="10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dirty="0"/>
              <a:t>MongoDB</a:t>
            </a:r>
            <a:r>
              <a:rPr lang="ko-KR" altLang="en-US" sz="1000" b="1" dirty="0"/>
              <a:t>에서는 </a:t>
            </a:r>
            <a:r>
              <a:rPr lang="en-US" altLang="ko-KR" sz="1000" b="1" dirty="0"/>
              <a:t>`$lookup`</a:t>
            </a:r>
            <a:r>
              <a:rPr lang="ko-KR" altLang="en-US" sz="1000" b="1" dirty="0"/>
              <a:t>을 사용하여 </a:t>
            </a:r>
            <a:r>
              <a:rPr lang="en-US" altLang="ko-KR" sz="1000" b="1" dirty="0"/>
              <a:t>Collection </a:t>
            </a:r>
            <a:r>
              <a:rPr lang="ko-KR" altLang="en-US" sz="1000" b="1" dirty="0"/>
              <a:t>간 조인 수행</a:t>
            </a:r>
            <a:endParaRPr lang="en-US" altLang="ko-KR" sz="10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dirty="0"/>
              <a:t>aggregate pipeline </a:t>
            </a:r>
            <a:r>
              <a:rPr lang="ko-KR" altLang="en-US" sz="1000" b="1" dirty="0"/>
              <a:t>내에서 작동</a:t>
            </a:r>
            <a:endParaRPr lang="en-US" altLang="ko-KR" sz="10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000" b="1" dirty="0"/>
              <a:t>Documents </a:t>
            </a:r>
            <a:r>
              <a:rPr lang="ko-KR" altLang="en-US" sz="1000" b="1" dirty="0"/>
              <a:t>탭 </a:t>
            </a:r>
            <a:r>
              <a:rPr lang="en-US" altLang="ko-KR" sz="1000" b="1" dirty="0"/>
              <a:t>= </a:t>
            </a:r>
            <a:r>
              <a:rPr lang="ko-KR" altLang="en-US" sz="1000" b="1" dirty="0"/>
              <a:t>단순 조회만 가능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000" b="1" dirty="0"/>
              <a:t>Aggregations </a:t>
            </a:r>
            <a:r>
              <a:rPr lang="ko-KR" altLang="en-US" sz="1000" b="1" dirty="0"/>
              <a:t>탭 </a:t>
            </a:r>
            <a:r>
              <a:rPr lang="en-US" altLang="ko-KR" sz="1000" b="1" dirty="0"/>
              <a:t>= JOIN, </a:t>
            </a:r>
            <a:r>
              <a:rPr lang="ko-KR" altLang="en-US" sz="1000" b="1" dirty="0"/>
              <a:t>집계 분석 가능</a:t>
            </a:r>
            <a:endParaRPr lang="en-US" altLang="ko-KR" sz="10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SELECT </a:t>
            </a:r>
            <a:br>
              <a:rPr lang="en-US" altLang="ko-KR" sz="1000" dirty="0"/>
            </a:br>
            <a:r>
              <a:rPr lang="en-US" altLang="ko-KR" sz="1000" dirty="0"/>
              <a:t>   a.*</a:t>
            </a:r>
            <a:br>
              <a:rPr lang="en-US" altLang="ko-KR" sz="1000" dirty="0"/>
            </a:br>
            <a:r>
              <a:rPr lang="en-US" altLang="ko-KR" sz="1000" dirty="0"/>
              <a:t>   , </a:t>
            </a:r>
            <a:r>
              <a:rPr lang="en-US" altLang="ko-KR" sz="1000" dirty="0" err="1"/>
              <a:t>ag.ad_group_name</a:t>
            </a:r>
            <a:br>
              <a:rPr lang="en-US" altLang="ko-KR" sz="1000" dirty="0"/>
            </a:br>
            <a:r>
              <a:rPr lang="en-US" altLang="ko-KR" sz="1000" dirty="0"/>
              <a:t>   , </a:t>
            </a:r>
            <a:r>
              <a:rPr lang="en-US" altLang="ko-KR" sz="1000" dirty="0" err="1"/>
              <a:t>ag.campaign_id</a:t>
            </a:r>
            <a:br>
              <a:rPr lang="en-US" altLang="ko-KR" sz="1000" dirty="0"/>
            </a:br>
            <a:r>
              <a:rPr lang="en-US" altLang="ko-KR" sz="1000" dirty="0"/>
              <a:t>FROM ads a</a:t>
            </a:r>
            <a:br>
              <a:rPr lang="en-US" altLang="ko-KR" sz="1000" dirty="0"/>
            </a:br>
            <a:r>
              <a:rPr lang="en-US" altLang="ko-KR" sz="1000" dirty="0"/>
              <a:t>LEFT JOIN </a:t>
            </a:r>
            <a:r>
              <a:rPr lang="en-US" altLang="ko-KR" sz="1000" dirty="0" err="1"/>
              <a:t>ad_groups</a:t>
            </a:r>
            <a:r>
              <a:rPr lang="en-US" altLang="ko-KR" sz="1000" dirty="0"/>
              <a:t> ag </a:t>
            </a:r>
            <a:br>
              <a:rPr lang="en-US" altLang="ko-KR" sz="1000" dirty="0"/>
            </a:br>
            <a:r>
              <a:rPr lang="en-US" altLang="ko-KR" sz="1000" dirty="0"/>
              <a:t>ON </a:t>
            </a:r>
            <a:r>
              <a:rPr lang="en-US" altLang="ko-KR" sz="1000" dirty="0" err="1"/>
              <a:t>a.ad_group_id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ag.ad_group_id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/>
              <a:t>db.ads.aggregate</a:t>
            </a:r>
            <a:r>
              <a:rPr lang="en-US" altLang="ko-KR" sz="1000" dirty="0"/>
              <a:t>([</a:t>
            </a:r>
            <a:br>
              <a:rPr lang="en-US" altLang="ko-KR" sz="1000" dirty="0"/>
            </a:br>
            <a:r>
              <a:rPr lang="en-US" altLang="ko-KR" sz="1000" dirty="0"/>
              <a:t>  {</a:t>
            </a:r>
            <a:br>
              <a:rPr lang="en-US" altLang="ko-KR" sz="1000" dirty="0"/>
            </a:br>
            <a:r>
              <a:rPr lang="en-US" altLang="ko-KR" sz="1000" dirty="0"/>
              <a:t>    $lookup: {</a:t>
            </a:r>
            <a:br>
              <a:rPr lang="en-US" altLang="ko-KR" sz="1000" dirty="0"/>
            </a:br>
            <a:r>
              <a:rPr lang="en-US" altLang="ko-KR" sz="1000" dirty="0"/>
              <a:t>      from: "</a:t>
            </a:r>
            <a:r>
              <a:rPr lang="en-US" altLang="ko-KR" sz="1000" dirty="0" err="1"/>
              <a:t>ad_groups</a:t>
            </a:r>
            <a:r>
              <a:rPr lang="en-US" altLang="ko-KR" sz="1000" dirty="0"/>
              <a:t>",</a:t>
            </a:r>
            <a:br>
              <a:rPr lang="en-US" altLang="ko-KR" sz="1000" dirty="0"/>
            </a:br>
            <a:r>
              <a:rPr lang="en-US" altLang="ko-KR" sz="1000" dirty="0"/>
              <a:t>      </a:t>
            </a:r>
            <a:r>
              <a:rPr lang="en-US" altLang="ko-KR" sz="1000" dirty="0" err="1"/>
              <a:t>localField</a:t>
            </a:r>
            <a:r>
              <a:rPr lang="en-US" altLang="ko-KR" sz="1000" dirty="0"/>
              <a:t>: "</a:t>
            </a:r>
            <a:r>
              <a:rPr lang="en-US" altLang="ko-KR" sz="1000" dirty="0" err="1"/>
              <a:t>ad_group_id</a:t>
            </a:r>
            <a:r>
              <a:rPr lang="en-US" altLang="ko-KR" sz="1000" dirty="0"/>
              <a:t>",</a:t>
            </a:r>
            <a:br>
              <a:rPr lang="en-US" altLang="ko-KR" sz="1000" dirty="0"/>
            </a:br>
            <a:r>
              <a:rPr lang="en-US" altLang="ko-KR" sz="1000" dirty="0"/>
              <a:t>      </a:t>
            </a:r>
            <a:r>
              <a:rPr lang="en-US" altLang="ko-KR" sz="1000" dirty="0" err="1"/>
              <a:t>foreignField</a:t>
            </a:r>
            <a:r>
              <a:rPr lang="en-US" altLang="ko-KR" sz="1000" dirty="0"/>
              <a:t>: "</a:t>
            </a:r>
            <a:r>
              <a:rPr lang="en-US" altLang="ko-KR" sz="1000" dirty="0" err="1"/>
              <a:t>ad_group_id</a:t>
            </a:r>
            <a:r>
              <a:rPr lang="en-US" altLang="ko-KR" sz="1000" dirty="0"/>
              <a:t>",</a:t>
            </a:r>
            <a:br>
              <a:rPr lang="en-US" altLang="ko-KR" sz="1000" dirty="0"/>
            </a:br>
            <a:r>
              <a:rPr lang="en-US" altLang="ko-KR" sz="1000" dirty="0"/>
              <a:t>      as: "</a:t>
            </a:r>
            <a:r>
              <a:rPr lang="en-US" altLang="ko-KR" sz="1000" dirty="0" err="1"/>
              <a:t>ad_group_info</a:t>
            </a:r>
            <a:r>
              <a:rPr lang="en-US" altLang="ko-KR" sz="1000" dirty="0"/>
              <a:t>"</a:t>
            </a:r>
            <a:br>
              <a:rPr lang="en-US" altLang="ko-KR" sz="1000" dirty="0"/>
            </a:br>
            <a:r>
              <a:rPr lang="en-US" altLang="ko-KR" sz="1000" dirty="0"/>
              <a:t>    }</a:t>
            </a:r>
            <a:br>
              <a:rPr lang="en-US" altLang="ko-KR" sz="1000" dirty="0"/>
            </a:br>
            <a:r>
              <a:rPr lang="en-US" altLang="ko-KR" sz="1000" dirty="0"/>
              <a:t>  },</a:t>
            </a:r>
            <a:br>
              <a:rPr lang="en-US" altLang="ko-KR" sz="1000" dirty="0"/>
            </a:br>
            <a:r>
              <a:rPr lang="en-US" altLang="ko-KR" sz="1000" dirty="0"/>
              <a:t>  {</a:t>
            </a:r>
            <a:br>
              <a:rPr lang="en-US" altLang="ko-KR" sz="1000" dirty="0"/>
            </a:br>
            <a:r>
              <a:rPr lang="en-US" altLang="ko-KR" sz="1000" dirty="0"/>
              <a:t>    $unwind: "$</a:t>
            </a:r>
            <a:r>
              <a:rPr lang="en-US" altLang="ko-KR" sz="1000" dirty="0" err="1"/>
              <a:t>ad_group_info</a:t>
            </a:r>
            <a:r>
              <a:rPr lang="en-US" altLang="ko-KR" sz="1000" dirty="0"/>
              <a:t>"</a:t>
            </a:r>
            <a:br>
              <a:rPr lang="en-US" altLang="ko-KR" sz="1000" dirty="0"/>
            </a:br>
            <a:r>
              <a:rPr lang="en-US" altLang="ko-KR" sz="1000" dirty="0"/>
              <a:t>  }</a:t>
            </a:r>
            <a:br>
              <a:rPr lang="en-US" altLang="ko-KR" sz="1000" dirty="0"/>
            </a:br>
            <a:r>
              <a:rPr lang="en-US" altLang="ko-KR" sz="1000" dirty="0"/>
              <a:t>])</a:t>
            </a:r>
          </a:p>
          <a:p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ads </a:t>
            </a:r>
            <a:r>
              <a:rPr lang="ko-KR" altLang="en-US" sz="1000" dirty="0"/>
              <a:t>의 각 광고에 </a:t>
            </a:r>
            <a:r>
              <a:rPr lang="en-US" altLang="ko-KR" sz="1000" dirty="0" err="1"/>
              <a:t>ad_group_info</a:t>
            </a:r>
            <a:r>
              <a:rPr lang="en-US" altLang="ko-KR" sz="1000" dirty="0"/>
              <a:t> </a:t>
            </a:r>
            <a:r>
              <a:rPr lang="ko-KR" altLang="en-US" sz="1000" dirty="0"/>
              <a:t>필드 추가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광고 그룹의 상세 정보 </a:t>
            </a:r>
            <a:r>
              <a:rPr lang="en-US" altLang="ko-KR" sz="1000" dirty="0"/>
              <a:t>(</a:t>
            </a:r>
            <a:r>
              <a:rPr lang="en-US" altLang="ko-KR" sz="1000" dirty="0" err="1"/>
              <a:t>ad_group_name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campaign_id</a:t>
            </a:r>
            <a:r>
              <a:rPr lang="en-US" altLang="ko-KR" sz="1000" dirty="0"/>
              <a:t> </a:t>
            </a:r>
            <a:r>
              <a:rPr lang="ko-KR" altLang="en-US" sz="1000" dirty="0"/>
              <a:t>등</a:t>
            </a:r>
            <a:r>
              <a:rPr lang="en-US" altLang="ko-KR" sz="1000" dirty="0"/>
              <a:t>) </a:t>
            </a:r>
            <a:r>
              <a:rPr lang="ko-KR" altLang="en-US" sz="1000" dirty="0"/>
              <a:t>확인 가능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$unwind</a:t>
            </a:r>
            <a:r>
              <a:rPr lang="ko-KR" altLang="en-US" sz="1000" dirty="0"/>
              <a:t>는 배열 필드를 개별 문서로 펼치는</a:t>
            </a:r>
            <a:r>
              <a:rPr lang="en-US" altLang="ko-KR" sz="1000" dirty="0"/>
              <a:t>(flatten) </a:t>
            </a:r>
            <a:r>
              <a:rPr lang="ko-KR" altLang="en-US" sz="1000" dirty="0"/>
              <a:t>연산자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$lookup</a:t>
            </a:r>
            <a:r>
              <a:rPr lang="ko-KR" altLang="en-US" sz="1000" dirty="0"/>
              <a:t>은 배열을 만들고</a:t>
            </a:r>
            <a:r>
              <a:rPr lang="en-US" altLang="ko-KR" sz="1000" dirty="0"/>
              <a:t>, $unwind</a:t>
            </a:r>
            <a:r>
              <a:rPr lang="ko-KR" altLang="en-US" sz="1000" dirty="0"/>
              <a:t>는 그 배열을 행으로 펼치는 역할</a:t>
            </a:r>
            <a:endParaRPr lang="en-US" altLang="ko-KR" sz="10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D39BC22-428D-145A-5652-E055294FE453}"/>
              </a:ext>
            </a:extLst>
          </p:cNvPr>
          <p:cNvCxnSpPr>
            <a:cxnSpLocks/>
          </p:cNvCxnSpPr>
          <p:nvPr/>
        </p:nvCxnSpPr>
        <p:spPr>
          <a:xfrm flipV="1">
            <a:off x="2575490" y="4088658"/>
            <a:ext cx="765595" cy="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39205D40-C3AD-E168-18F9-3729A05A7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6" y="1223617"/>
            <a:ext cx="2109889" cy="30336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Google Shape;111;p14">
            <a:extLst>
              <a:ext uri="{FF2B5EF4-FFF2-40B4-BE49-F238E27FC236}">
                <a16:creationId xmlns:a16="http://schemas.microsoft.com/office/drawing/2014/main" id="{7E8CFB3B-E22F-02AB-B9B6-B4903E392F69}"/>
              </a:ext>
            </a:extLst>
          </p:cNvPr>
          <p:cNvSpPr txBox="1"/>
          <p:nvPr/>
        </p:nvSpPr>
        <p:spPr>
          <a:xfrm>
            <a:off x="2217710" y="2447582"/>
            <a:ext cx="648072" cy="33852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ads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C360FA9-C7A2-9A38-90F5-2CDEDC803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6" y="4298481"/>
            <a:ext cx="2109888" cy="34563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Google Shape;111;p14">
            <a:extLst>
              <a:ext uri="{FF2B5EF4-FFF2-40B4-BE49-F238E27FC236}">
                <a16:creationId xmlns:a16="http://schemas.microsoft.com/office/drawing/2014/main" id="{AA43B0C3-B619-3D04-5B13-72AC6046A051}"/>
              </a:ext>
            </a:extLst>
          </p:cNvPr>
          <p:cNvSpPr txBox="1"/>
          <p:nvPr/>
        </p:nvSpPr>
        <p:spPr>
          <a:xfrm>
            <a:off x="2217710" y="5857411"/>
            <a:ext cx="931890" cy="33852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/>
              <a:t>ad_groups</a:t>
            </a:r>
            <a:endParaRPr lang="en-US" altLang="ko-KR" sz="10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544CAA6-9FA3-ED81-AB26-31AD9F2EB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260" y="1223491"/>
            <a:ext cx="1638076" cy="303362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264480E-4353-985C-F74E-8F16ACA49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3816" y="1223492"/>
            <a:ext cx="1691064" cy="303361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6D911EA-2445-1CFE-C46F-62F23C594A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5260" y="4298481"/>
            <a:ext cx="1628217" cy="305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082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3D518-4F07-C0AD-9FA5-6CC573DEC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3DCBC305-B296-2470-2046-155679D1F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[Section 2: 1:N JOIN (ads + </a:t>
            </a:r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ad_performance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)]</a:t>
            </a:r>
          </a:p>
        </p:txBody>
      </p:sp>
      <p:sp>
        <p:nvSpPr>
          <p:cNvPr id="5" name="Google Shape;111;p14">
            <a:extLst>
              <a:ext uri="{FF2B5EF4-FFF2-40B4-BE49-F238E27FC236}">
                <a16:creationId xmlns:a16="http://schemas.microsoft.com/office/drawing/2014/main" id="{25CD6469-3DD1-6DDB-9ED3-4509D9F2303A}"/>
              </a:ext>
            </a:extLst>
          </p:cNvPr>
          <p:cNvSpPr txBox="1"/>
          <p:nvPr/>
        </p:nvSpPr>
        <p:spPr>
          <a:xfrm>
            <a:off x="7826519" y="1223491"/>
            <a:ext cx="3000788" cy="403184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altLang="ko-KR" sz="1000" b="1" dirty="0"/>
              <a:t>[Section 2: 1:N JOIN (ads + </a:t>
            </a:r>
            <a:r>
              <a:rPr lang="en-US" altLang="ko-KR" sz="1000" b="1" dirty="0" err="1"/>
              <a:t>ad_performance</a:t>
            </a:r>
            <a:r>
              <a:rPr lang="en-US" altLang="ko-KR" sz="1000" b="1" dirty="0"/>
              <a:t>)]</a:t>
            </a:r>
            <a:br>
              <a:rPr lang="en-US" altLang="ko-KR" sz="1000" b="1" dirty="0"/>
            </a:br>
            <a:endParaRPr lang="en-US" altLang="ko-KR" sz="10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SELECT </a:t>
            </a:r>
            <a:br>
              <a:rPr lang="en-US" altLang="ko-KR" sz="1000" dirty="0"/>
            </a:br>
            <a:r>
              <a:rPr lang="en-US" altLang="ko-KR" sz="1000" dirty="0"/>
              <a:t>   </a:t>
            </a:r>
            <a:r>
              <a:rPr lang="en-US" altLang="ko-KR" sz="1000" dirty="0" err="1"/>
              <a:t>a.ad_name</a:t>
            </a:r>
            <a:br>
              <a:rPr lang="en-US" altLang="ko-KR" sz="1000" dirty="0"/>
            </a:br>
            <a:r>
              <a:rPr lang="en-US" altLang="ko-KR" sz="1000" dirty="0"/>
              <a:t>   , </a:t>
            </a:r>
            <a:r>
              <a:rPr lang="en-US" altLang="ko-KR" sz="1000" dirty="0" err="1"/>
              <a:t>ap.date</a:t>
            </a:r>
            <a:br>
              <a:rPr lang="en-US" altLang="ko-KR" sz="1000" dirty="0"/>
            </a:br>
            <a:r>
              <a:rPr lang="en-US" altLang="ko-KR" sz="1000" dirty="0"/>
              <a:t>   , </a:t>
            </a:r>
            <a:r>
              <a:rPr lang="en-US" altLang="ko-KR" sz="1000" dirty="0" err="1"/>
              <a:t>ap.clicks</a:t>
            </a:r>
            <a:br>
              <a:rPr lang="en-US" altLang="ko-KR" sz="1000" dirty="0"/>
            </a:br>
            <a:r>
              <a:rPr lang="en-US" altLang="ko-KR" sz="1000" dirty="0"/>
              <a:t>   , </a:t>
            </a:r>
            <a:r>
              <a:rPr lang="en-US" altLang="ko-KR" sz="1000" dirty="0" err="1"/>
              <a:t>ap.conversions</a:t>
            </a:r>
            <a:br>
              <a:rPr lang="en-US" altLang="ko-KR" sz="1000" dirty="0"/>
            </a:br>
            <a:r>
              <a:rPr lang="en-US" altLang="ko-KR" sz="1000" dirty="0"/>
              <a:t>   , </a:t>
            </a:r>
            <a:r>
              <a:rPr lang="en-US" altLang="ko-KR" sz="1000" dirty="0" err="1"/>
              <a:t>ap.revenue</a:t>
            </a:r>
            <a:br>
              <a:rPr lang="en-US" altLang="ko-KR" sz="1000" dirty="0"/>
            </a:br>
            <a:r>
              <a:rPr lang="en-US" altLang="ko-KR" sz="1000" dirty="0"/>
              <a:t>FROM ads a</a:t>
            </a:r>
            <a:br>
              <a:rPr lang="en-US" altLang="ko-KR" sz="1000" dirty="0"/>
            </a:br>
            <a:r>
              <a:rPr lang="en-US" altLang="ko-KR" sz="1000" dirty="0"/>
              <a:t>LEFT JOIN </a:t>
            </a:r>
            <a:r>
              <a:rPr lang="en-US" altLang="ko-KR" sz="1000" dirty="0" err="1"/>
              <a:t>ad_performance</a:t>
            </a:r>
            <a:r>
              <a:rPr lang="en-US" altLang="ko-KR" sz="1000" dirty="0"/>
              <a:t> ap </a:t>
            </a:r>
            <a:br>
              <a:rPr lang="en-US" altLang="ko-KR" sz="1000" dirty="0"/>
            </a:br>
            <a:r>
              <a:rPr lang="en-US" altLang="ko-KR" sz="1000" dirty="0"/>
              <a:t>ON </a:t>
            </a:r>
            <a:r>
              <a:rPr lang="en-US" altLang="ko-KR" sz="1000" dirty="0" err="1"/>
              <a:t>a.ad_id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ap.ad_id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/>
              <a:t>db.ads.aggregate</a:t>
            </a:r>
            <a:r>
              <a:rPr lang="en-US" altLang="ko-KR" sz="1000" dirty="0"/>
              <a:t>([</a:t>
            </a:r>
            <a:br>
              <a:rPr lang="en-US" altLang="ko-KR" sz="1000" dirty="0"/>
            </a:br>
            <a:r>
              <a:rPr lang="en-US" altLang="ko-KR" sz="1000" dirty="0"/>
              <a:t>  {</a:t>
            </a:r>
            <a:br>
              <a:rPr lang="en-US" altLang="ko-KR" sz="1000" dirty="0"/>
            </a:br>
            <a:r>
              <a:rPr lang="en-US" altLang="ko-KR" sz="1000" dirty="0"/>
              <a:t>    $lookup: {</a:t>
            </a:r>
            <a:br>
              <a:rPr lang="en-US" altLang="ko-KR" sz="1000" dirty="0"/>
            </a:br>
            <a:r>
              <a:rPr lang="en-US" altLang="ko-KR" sz="1000" dirty="0"/>
              <a:t>      from: "</a:t>
            </a:r>
            <a:r>
              <a:rPr lang="en-US" altLang="ko-KR" sz="1000" dirty="0" err="1"/>
              <a:t>ad_performance</a:t>
            </a:r>
            <a:r>
              <a:rPr lang="en-US" altLang="ko-KR" sz="1000" dirty="0"/>
              <a:t>",</a:t>
            </a:r>
            <a:br>
              <a:rPr lang="en-US" altLang="ko-KR" sz="1000" dirty="0"/>
            </a:br>
            <a:r>
              <a:rPr lang="en-US" altLang="ko-KR" sz="1000" dirty="0"/>
              <a:t>      </a:t>
            </a:r>
            <a:r>
              <a:rPr lang="en-US" altLang="ko-KR" sz="1000" dirty="0" err="1"/>
              <a:t>localField</a:t>
            </a:r>
            <a:r>
              <a:rPr lang="en-US" altLang="ko-KR" sz="1000" dirty="0"/>
              <a:t>: "</a:t>
            </a:r>
            <a:r>
              <a:rPr lang="en-US" altLang="ko-KR" sz="1000" dirty="0" err="1"/>
              <a:t>ad_id</a:t>
            </a:r>
            <a:r>
              <a:rPr lang="en-US" altLang="ko-KR" sz="1000" dirty="0"/>
              <a:t>",</a:t>
            </a:r>
            <a:br>
              <a:rPr lang="en-US" altLang="ko-KR" sz="1000" dirty="0"/>
            </a:br>
            <a:r>
              <a:rPr lang="en-US" altLang="ko-KR" sz="1000" dirty="0"/>
              <a:t>      </a:t>
            </a:r>
            <a:r>
              <a:rPr lang="en-US" altLang="ko-KR" sz="1000" dirty="0" err="1"/>
              <a:t>foreignField</a:t>
            </a:r>
            <a:r>
              <a:rPr lang="en-US" altLang="ko-KR" sz="1000" dirty="0"/>
              <a:t>: "</a:t>
            </a:r>
            <a:r>
              <a:rPr lang="en-US" altLang="ko-KR" sz="1000" dirty="0" err="1"/>
              <a:t>ad_id</a:t>
            </a:r>
            <a:r>
              <a:rPr lang="en-US" altLang="ko-KR" sz="1000" dirty="0"/>
              <a:t>",</a:t>
            </a:r>
            <a:br>
              <a:rPr lang="en-US" altLang="ko-KR" sz="1000" dirty="0"/>
            </a:br>
            <a:r>
              <a:rPr lang="en-US" altLang="ko-KR" sz="1000" dirty="0"/>
              <a:t>      as: "</a:t>
            </a:r>
            <a:r>
              <a:rPr lang="en-US" altLang="ko-KR" sz="1000" dirty="0" err="1"/>
              <a:t>performance_data</a:t>
            </a:r>
            <a:r>
              <a:rPr lang="en-US" altLang="ko-KR" sz="1000" dirty="0"/>
              <a:t>"</a:t>
            </a:r>
            <a:br>
              <a:rPr lang="en-US" altLang="ko-KR" sz="1000" dirty="0"/>
            </a:br>
            <a:r>
              <a:rPr lang="en-US" altLang="ko-KR" sz="1000" dirty="0"/>
              <a:t>    }</a:t>
            </a:r>
            <a:br>
              <a:rPr lang="en-US" altLang="ko-KR" sz="1000" dirty="0"/>
            </a:br>
            <a:r>
              <a:rPr lang="en-US" altLang="ko-KR" sz="1000" dirty="0"/>
              <a:t>  },</a:t>
            </a:r>
            <a:br>
              <a:rPr lang="en-US" altLang="ko-KR" sz="1000" dirty="0"/>
            </a:br>
            <a:r>
              <a:rPr lang="en-US" altLang="ko-KR" sz="1000" dirty="0"/>
              <a:t>  { $limit: 1 }</a:t>
            </a:r>
            <a:br>
              <a:rPr lang="en-US" altLang="ko-KR" sz="1000" dirty="0"/>
            </a:br>
            <a:r>
              <a:rPr lang="en-US" altLang="ko-KR" sz="1000" dirty="0"/>
              <a:t>])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90B49ED-3423-E5E4-00F6-DF46D0A28110}"/>
              </a:ext>
            </a:extLst>
          </p:cNvPr>
          <p:cNvCxnSpPr>
            <a:cxnSpLocks/>
          </p:cNvCxnSpPr>
          <p:nvPr/>
        </p:nvCxnSpPr>
        <p:spPr>
          <a:xfrm flipV="1">
            <a:off x="2575490" y="4088658"/>
            <a:ext cx="765595" cy="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D447144-7B43-C7D8-5A68-996F77D9B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80" y="1151501"/>
            <a:ext cx="1802853" cy="25921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Google Shape;111;p14">
            <a:extLst>
              <a:ext uri="{FF2B5EF4-FFF2-40B4-BE49-F238E27FC236}">
                <a16:creationId xmlns:a16="http://schemas.microsoft.com/office/drawing/2014/main" id="{D4C02CD6-7B39-D57C-2BF6-7B78668DF250}"/>
              </a:ext>
            </a:extLst>
          </p:cNvPr>
          <p:cNvSpPr txBox="1"/>
          <p:nvPr/>
        </p:nvSpPr>
        <p:spPr>
          <a:xfrm>
            <a:off x="2085929" y="2278320"/>
            <a:ext cx="648072" cy="33852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ads </a:t>
            </a:r>
          </a:p>
        </p:txBody>
      </p:sp>
      <p:sp>
        <p:nvSpPr>
          <p:cNvPr id="12" name="Google Shape;111;p14">
            <a:extLst>
              <a:ext uri="{FF2B5EF4-FFF2-40B4-BE49-F238E27FC236}">
                <a16:creationId xmlns:a16="http://schemas.microsoft.com/office/drawing/2014/main" id="{F08223A3-3FAC-EB25-8827-ACCF4841F54D}"/>
              </a:ext>
            </a:extLst>
          </p:cNvPr>
          <p:cNvSpPr txBox="1"/>
          <p:nvPr/>
        </p:nvSpPr>
        <p:spPr>
          <a:xfrm>
            <a:off x="1853456" y="5625428"/>
            <a:ext cx="1291930" cy="33852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/>
              <a:t>ad_performance</a:t>
            </a:r>
            <a:endParaRPr lang="en-US" altLang="ko-KR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58783F-512D-755D-05FE-7F7AAFDBA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19" y="3838738"/>
            <a:ext cx="1407929" cy="39119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EFF5B9-0397-B0F1-D423-E35341E31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754" y="1295499"/>
            <a:ext cx="2364829" cy="612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425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DCEDD-0602-A486-3EB1-544C80E7C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62A8EC6-88BD-E98D-9B1A-2FD8C131D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082" y="2436286"/>
            <a:ext cx="1802853" cy="25921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F3D74CA-ECAC-6249-CC1E-47C895BDF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133" y="1963570"/>
            <a:ext cx="3170195" cy="3848433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71DA5951-5CD1-3BEE-FA73-91984DF9A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[Section 3: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다단계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JOIN (campaigns → </a:t>
            </a:r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ad_groups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→ ads)]</a:t>
            </a:r>
          </a:p>
        </p:txBody>
      </p:sp>
      <p:sp>
        <p:nvSpPr>
          <p:cNvPr id="5" name="Google Shape;111;p14">
            <a:extLst>
              <a:ext uri="{FF2B5EF4-FFF2-40B4-BE49-F238E27FC236}">
                <a16:creationId xmlns:a16="http://schemas.microsoft.com/office/drawing/2014/main" id="{93E9A166-051D-EF7B-9E90-D13A5E005607}"/>
              </a:ext>
            </a:extLst>
          </p:cNvPr>
          <p:cNvSpPr txBox="1"/>
          <p:nvPr/>
        </p:nvSpPr>
        <p:spPr>
          <a:xfrm>
            <a:off x="7853668" y="-72653"/>
            <a:ext cx="3000788" cy="783288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altLang="ko-KR" sz="700" b="1" dirty="0"/>
              <a:t>[Section 3: </a:t>
            </a:r>
            <a:r>
              <a:rPr lang="ko-KR" altLang="en-US" sz="700" b="1" dirty="0"/>
              <a:t>다단계 </a:t>
            </a:r>
            <a:r>
              <a:rPr lang="en-US" altLang="ko-KR" sz="700" b="1" dirty="0"/>
              <a:t>JOIN (campaigns → </a:t>
            </a:r>
            <a:r>
              <a:rPr lang="en-US" altLang="ko-KR" sz="700" b="1" dirty="0" err="1"/>
              <a:t>ad_groups</a:t>
            </a:r>
            <a:r>
              <a:rPr lang="en-US" altLang="ko-KR" sz="700" b="1" dirty="0"/>
              <a:t> → ads)]</a:t>
            </a:r>
            <a:br>
              <a:rPr lang="en-US" altLang="ko-KR" sz="700" b="1" dirty="0"/>
            </a:br>
            <a:endParaRPr lang="en-US" altLang="ko-KR" sz="7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 dirty="0"/>
              <a:t>SELECT</a:t>
            </a:r>
            <a:br>
              <a:rPr lang="en-US" altLang="ko-KR" sz="700" dirty="0"/>
            </a:br>
            <a:r>
              <a:rPr lang="en-US" altLang="ko-KR" sz="700" dirty="0"/>
              <a:t>  </a:t>
            </a:r>
            <a:r>
              <a:rPr lang="en-US" altLang="ko-KR" sz="700" dirty="0" err="1"/>
              <a:t>c.campaign_name</a:t>
            </a:r>
            <a:r>
              <a:rPr lang="en-US" altLang="ko-KR" sz="700" dirty="0"/>
              <a:t>,</a:t>
            </a:r>
            <a:br>
              <a:rPr lang="en-US" altLang="ko-KR" sz="700" dirty="0"/>
            </a:br>
            <a:r>
              <a:rPr lang="en-US" altLang="ko-KR" sz="700" dirty="0"/>
              <a:t>  </a:t>
            </a:r>
            <a:r>
              <a:rPr lang="en-US" altLang="ko-KR" sz="700" dirty="0" err="1"/>
              <a:t>ag.ad_group_name</a:t>
            </a:r>
            <a:r>
              <a:rPr lang="en-US" altLang="ko-KR" sz="700" dirty="0"/>
              <a:t>,</a:t>
            </a:r>
            <a:br>
              <a:rPr lang="en-US" altLang="ko-KR" sz="700" dirty="0"/>
            </a:br>
            <a:r>
              <a:rPr lang="en-US" altLang="ko-KR" sz="700" dirty="0"/>
              <a:t>  </a:t>
            </a:r>
            <a:r>
              <a:rPr lang="en-US" altLang="ko-KR" sz="700" dirty="0" err="1"/>
              <a:t>a.ad_name</a:t>
            </a:r>
            <a:r>
              <a:rPr lang="en-US" altLang="ko-KR" sz="700" dirty="0"/>
              <a:t>,</a:t>
            </a:r>
            <a:br>
              <a:rPr lang="en-US" altLang="ko-KR" sz="700" dirty="0"/>
            </a:br>
            <a:r>
              <a:rPr lang="en-US" altLang="ko-KR" sz="700" dirty="0"/>
              <a:t>  </a:t>
            </a:r>
            <a:r>
              <a:rPr lang="en-US" altLang="ko-KR" sz="700" dirty="0" err="1"/>
              <a:t>ap.date</a:t>
            </a:r>
            <a:r>
              <a:rPr lang="en-US" altLang="ko-KR" sz="700" dirty="0"/>
              <a:t>,</a:t>
            </a:r>
            <a:br>
              <a:rPr lang="en-US" altLang="ko-KR" sz="700" dirty="0"/>
            </a:br>
            <a:r>
              <a:rPr lang="en-US" altLang="ko-KR" sz="700" dirty="0"/>
              <a:t>  </a:t>
            </a:r>
            <a:r>
              <a:rPr lang="en-US" altLang="ko-KR" sz="700" dirty="0" err="1"/>
              <a:t>ap.impressions</a:t>
            </a:r>
            <a:r>
              <a:rPr lang="en-US" altLang="ko-KR" sz="700" dirty="0"/>
              <a:t>,</a:t>
            </a:r>
            <a:br>
              <a:rPr lang="en-US" altLang="ko-KR" sz="700" dirty="0"/>
            </a:br>
            <a:r>
              <a:rPr lang="en-US" altLang="ko-KR" sz="700" dirty="0"/>
              <a:t>  </a:t>
            </a:r>
            <a:r>
              <a:rPr lang="en-US" altLang="ko-KR" sz="700" dirty="0" err="1"/>
              <a:t>ap.clicks</a:t>
            </a:r>
            <a:r>
              <a:rPr lang="en-US" altLang="ko-KR" sz="700" dirty="0"/>
              <a:t>,</a:t>
            </a:r>
            <a:br>
              <a:rPr lang="en-US" altLang="ko-KR" sz="700" dirty="0"/>
            </a:br>
            <a:r>
              <a:rPr lang="en-US" altLang="ko-KR" sz="700" dirty="0"/>
              <a:t>  </a:t>
            </a:r>
            <a:r>
              <a:rPr lang="en-US" altLang="ko-KR" sz="700" dirty="0" err="1"/>
              <a:t>ap.revenue</a:t>
            </a:r>
            <a:br>
              <a:rPr lang="en-US" altLang="ko-KR" sz="700" dirty="0"/>
            </a:br>
            <a:r>
              <a:rPr lang="en-US" altLang="ko-KR" sz="700" dirty="0"/>
              <a:t>FROM campaigns c</a:t>
            </a:r>
            <a:br>
              <a:rPr lang="en-US" altLang="ko-KR" sz="700" dirty="0"/>
            </a:br>
            <a:r>
              <a:rPr lang="en-US" altLang="ko-KR" sz="700" dirty="0"/>
              <a:t>LEFT JOIN </a:t>
            </a:r>
            <a:r>
              <a:rPr lang="en-US" altLang="ko-KR" sz="700" dirty="0" err="1"/>
              <a:t>ad_groups</a:t>
            </a:r>
            <a:r>
              <a:rPr lang="en-US" altLang="ko-KR" sz="700" dirty="0"/>
              <a:t> ag </a:t>
            </a:r>
            <a:br>
              <a:rPr lang="en-US" altLang="ko-KR" sz="700" dirty="0"/>
            </a:br>
            <a:r>
              <a:rPr lang="en-US" altLang="ko-KR" sz="700" dirty="0"/>
              <a:t>   ON </a:t>
            </a:r>
            <a:r>
              <a:rPr lang="en-US" altLang="ko-KR" sz="700" dirty="0" err="1"/>
              <a:t>c.campaign_id</a:t>
            </a:r>
            <a:r>
              <a:rPr lang="en-US" altLang="ko-KR" sz="700" dirty="0"/>
              <a:t> = </a:t>
            </a:r>
            <a:r>
              <a:rPr lang="en-US" altLang="ko-KR" sz="700" dirty="0" err="1"/>
              <a:t>ag.campaign_id</a:t>
            </a:r>
            <a:br>
              <a:rPr lang="en-US" altLang="ko-KR" sz="700" dirty="0"/>
            </a:br>
            <a:r>
              <a:rPr lang="en-US" altLang="ko-KR" sz="700" dirty="0"/>
              <a:t>LEFT JOIN ads a </a:t>
            </a:r>
            <a:br>
              <a:rPr lang="en-US" altLang="ko-KR" sz="700" dirty="0"/>
            </a:br>
            <a:r>
              <a:rPr lang="en-US" altLang="ko-KR" sz="700" dirty="0"/>
              <a:t>   ON </a:t>
            </a:r>
            <a:r>
              <a:rPr lang="en-US" altLang="ko-KR" sz="700" dirty="0" err="1"/>
              <a:t>ag.ad_group_id</a:t>
            </a:r>
            <a:r>
              <a:rPr lang="en-US" altLang="ko-KR" sz="700" dirty="0"/>
              <a:t> = </a:t>
            </a:r>
            <a:r>
              <a:rPr lang="en-US" altLang="ko-KR" sz="700" dirty="0" err="1"/>
              <a:t>a.ad_group_id</a:t>
            </a:r>
            <a:br>
              <a:rPr lang="en-US" altLang="ko-KR" sz="700" dirty="0"/>
            </a:br>
            <a:r>
              <a:rPr lang="en-US" altLang="ko-KR" sz="700" dirty="0"/>
              <a:t>LEFT JOIN </a:t>
            </a:r>
            <a:r>
              <a:rPr lang="en-US" altLang="ko-KR" sz="700" dirty="0" err="1"/>
              <a:t>ad_performance</a:t>
            </a:r>
            <a:r>
              <a:rPr lang="en-US" altLang="ko-KR" sz="700" dirty="0"/>
              <a:t> ap </a:t>
            </a:r>
            <a:br>
              <a:rPr lang="en-US" altLang="ko-KR" sz="700" dirty="0"/>
            </a:br>
            <a:r>
              <a:rPr lang="en-US" altLang="ko-KR" sz="700" dirty="0"/>
              <a:t>   ON </a:t>
            </a:r>
            <a:r>
              <a:rPr lang="en-US" altLang="ko-KR" sz="700" dirty="0" err="1"/>
              <a:t>a.ad_id</a:t>
            </a:r>
            <a:r>
              <a:rPr lang="en-US" altLang="ko-KR" sz="700" dirty="0"/>
              <a:t> = </a:t>
            </a:r>
            <a:r>
              <a:rPr lang="en-US" altLang="ko-KR" sz="700" dirty="0" err="1"/>
              <a:t>ap.ad_id</a:t>
            </a:r>
            <a:br>
              <a:rPr lang="en-US" altLang="ko-KR" sz="700" dirty="0"/>
            </a:br>
            <a:r>
              <a:rPr lang="en-US" altLang="ko-KR" sz="700" dirty="0"/>
              <a:t>WHERE </a:t>
            </a:r>
            <a:r>
              <a:rPr lang="en-US" altLang="ko-KR" sz="700" dirty="0" err="1"/>
              <a:t>c.campaign_id</a:t>
            </a:r>
            <a:r>
              <a:rPr lang="en-US" altLang="ko-KR" sz="700" dirty="0"/>
              <a:t> = 'CAMP_001'</a:t>
            </a:r>
          </a:p>
          <a:p>
            <a:endParaRPr lang="en-US" altLang="ko-KR" sz="7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 dirty="0" err="1"/>
              <a:t>db.campaigns.aggregate</a:t>
            </a:r>
            <a:r>
              <a:rPr lang="en-US" altLang="ko-KR" sz="700" dirty="0"/>
              <a:t>([</a:t>
            </a:r>
            <a:br>
              <a:rPr lang="en-US" altLang="ko-KR" sz="700" dirty="0"/>
            </a:br>
            <a:r>
              <a:rPr lang="en-US" altLang="ko-KR" sz="700" dirty="0"/>
              <a:t>  {</a:t>
            </a:r>
            <a:br>
              <a:rPr lang="en-US" altLang="ko-KR" sz="700" dirty="0"/>
            </a:br>
            <a:r>
              <a:rPr lang="en-US" altLang="ko-KR" sz="700" dirty="0"/>
              <a:t>    $match: {</a:t>
            </a:r>
            <a:br>
              <a:rPr lang="en-US" altLang="ko-KR" sz="700" dirty="0"/>
            </a:br>
            <a:r>
              <a:rPr lang="en-US" altLang="ko-KR" sz="700" dirty="0"/>
              <a:t>      </a:t>
            </a:r>
            <a:r>
              <a:rPr lang="en-US" altLang="ko-KR" sz="700" dirty="0" err="1"/>
              <a:t>campaign_id</a:t>
            </a:r>
            <a:r>
              <a:rPr lang="en-US" altLang="ko-KR" sz="700" dirty="0"/>
              <a:t>: "CAMP_001"</a:t>
            </a:r>
            <a:br>
              <a:rPr lang="en-US" altLang="ko-KR" sz="700" dirty="0"/>
            </a:br>
            <a:r>
              <a:rPr lang="en-US" altLang="ko-KR" sz="700" dirty="0"/>
              <a:t>    }</a:t>
            </a:r>
            <a:br>
              <a:rPr lang="en-US" altLang="ko-KR" sz="700" dirty="0"/>
            </a:br>
            <a:r>
              <a:rPr lang="en-US" altLang="ko-KR" sz="700" dirty="0"/>
              <a:t>  },</a:t>
            </a:r>
            <a:br>
              <a:rPr lang="en-US" altLang="ko-KR" sz="700" dirty="0"/>
            </a:br>
            <a:r>
              <a:rPr lang="en-US" altLang="ko-KR" sz="700" dirty="0"/>
              <a:t>  {</a:t>
            </a:r>
            <a:br>
              <a:rPr lang="en-US" altLang="ko-KR" sz="700" dirty="0"/>
            </a:br>
            <a:r>
              <a:rPr lang="en-US" altLang="ko-KR" sz="700" dirty="0"/>
              <a:t>    $lookup: {</a:t>
            </a:r>
            <a:br>
              <a:rPr lang="en-US" altLang="ko-KR" sz="700" dirty="0"/>
            </a:br>
            <a:r>
              <a:rPr lang="en-US" altLang="ko-KR" sz="700" dirty="0"/>
              <a:t>      from: "</a:t>
            </a:r>
            <a:r>
              <a:rPr lang="en-US" altLang="ko-KR" sz="700" dirty="0" err="1"/>
              <a:t>ad_groups</a:t>
            </a:r>
            <a:r>
              <a:rPr lang="en-US" altLang="ko-KR" sz="700" dirty="0"/>
              <a:t>",</a:t>
            </a:r>
            <a:br>
              <a:rPr lang="en-US" altLang="ko-KR" sz="700" dirty="0"/>
            </a:br>
            <a:r>
              <a:rPr lang="en-US" altLang="ko-KR" sz="700" dirty="0"/>
              <a:t>      </a:t>
            </a:r>
            <a:r>
              <a:rPr lang="en-US" altLang="ko-KR" sz="700" dirty="0" err="1"/>
              <a:t>localField</a:t>
            </a:r>
            <a:r>
              <a:rPr lang="en-US" altLang="ko-KR" sz="700" dirty="0"/>
              <a:t>: "</a:t>
            </a:r>
            <a:r>
              <a:rPr lang="en-US" altLang="ko-KR" sz="700" dirty="0" err="1"/>
              <a:t>campaign_id</a:t>
            </a:r>
            <a:r>
              <a:rPr lang="en-US" altLang="ko-KR" sz="700" dirty="0"/>
              <a:t>",</a:t>
            </a:r>
            <a:br>
              <a:rPr lang="en-US" altLang="ko-KR" sz="700" dirty="0"/>
            </a:br>
            <a:r>
              <a:rPr lang="en-US" altLang="ko-KR" sz="700" dirty="0"/>
              <a:t>      </a:t>
            </a:r>
            <a:r>
              <a:rPr lang="en-US" altLang="ko-KR" sz="700" dirty="0" err="1"/>
              <a:t>foreignField</a:t>
            </a:r>
            <a:r>
              <a:rPr lang="en-US" altLang="ko-KR" sz="700" dirty="0"/>
              <a:t>: "</a:t>
            </a:r>
            <a:r>
              <a:rPr lang="en-US" altLang="ko-KR" sz="700" dirty="0" err="1"/>
              <a:t>campaign_id</a:t>
            </a:r>
            <a:r>
              <a:rPr lang="en-US" altLang="ko-KR" sz="700" dirty="0"/>
              <a:t>",</a:t>
            </a:r>
            <a:br>
              <a:rPr lang="en-US" altLang="ko-KR" sz="700" dirty="0"/>
            </a:br>
            <a:r>
              <a:rPr lang="en-US" altLang="ko-KR" sz="700" dirty="0"/>
              <a:t>      as: "</a:t>
            </a:r>
            <a:r>
              <a:rPr lang="en-US" altLang="ko-KR" sz="700" dirty="0" err="1"/>
              <a:t>ad_groups</a:t>
            </a:r>
            <a:r>
              <a:rPr lang="en-US" altLang="ko-KR" sz="700" dirty="0"/>
              <a:t>"</a:t>
            </a:r>
            <a:br>
              <a:rPr lang="en-US" altLang="ko-KR" sz="700" dirty="0"/>
            </a:br>
            <a:r>
              <a:rPr lang="en-US" altLang="ko-KR" sz="700" dirty="0"/>
              <a:t>    }</a:t>
            </a:r>
            <a:br>
              <a:rPr lang="en-US" altLang="ko-KR" sz="700" dirty="0"/>
            </a:br>
            <a:r>
              <a:rPr lang="en-US" altLang="ko-KR" sz="700" dirty="0"/>
              <a:t>  },</a:t>
            </a:r>
            <a:br>
              <a:rPr lang="en-US" altLang="ko-KR" sz="700" dirty="0"/>
            </a:br>
            <a:r>
              <a:rPr lang="en-US" altLang="ko-KR" sz="700" dirty="0"/>
              <a:t>  {    $unwind: "$</a:t>
            </a:r>
            <a:r>
              <a:rPr lang="en-US" altLang="ko-KR" sz="700" dirty="0" err="1"/>
              <a:t>ad_groups</a:t>
            </a:r>
            <a:r>
              <a:rPr lang="en-US" altLang="ko-KR" sz="700" dirty="0"/>
              <a:t>"},</a:t>
            </a:r>
            <a:br>
              <a:rPr lang="en-US" altLang="ko-KR" sz="700" dirty="0"/>
            </a:br>
            <a:r>
              <a:rPr lang="en-US" altLang="ko-KR" sz="700" dirty="0"/>
              <a:t>  {</a:t>
            </a:r>
            <a:br>
              <a:rPr lang="en-US" altLang="ko-KR" sz="700" dirty="0"/>
            </a:br>
            <a:r>
              <a:rPr lang="en-US" altLang="ko-KR" sz="700" dirty="0"/>
              <a:t>    $lookup: {</a:t>
            </a:r>
            <a:br>
              <a:rPr lang="en-US" altLang="ko-KR" sz="700" dirty="0"/>
            </a:br>
            <a:r>
              <a:rPr lang="en-US" altLang="ko-KR" sz="700" dirty="0"/>
              <a:t>      from: "ads",</a:t>
            </a:r>
            <a:br>
              <a:rPr lang="en-US" altLang="ko-KR" sz="700" dirty="0"/>
            </a:br>
            <a:r>
              <a:rPr lang="en-US" altLang="ko-KR" sz="700" dirty="0"/>
              <a:t>      </a:t>
            </a:r>
            <a:r>
              <a:rPr lang="en-US" altLang="ko-KR" sz="700" dirty="0" err="1"/>
              <a:t>localField</a:t>
            </a:r>
            <a:r>
              <a:rPr lang="en-US" altLang="ko-KR" sz="700" dirty="0"/>
              <a:t>: "</a:t>
            </a:r>
            <a:r>
              <a:rPr lang="en-US" altLang="ko-KR" sz="700" dirty="0" err="1"/>
              <a:t>ad_groups.ad_group_id</a:t>
            </a:r>
            <a:r>
              <a:rPr lang="en-US" altLang="ko-KR" sz="700" dirty="0"/>
              <a:t>",</a:t>
            </a:r>
            <a:br>
              <a:rPr lang="en-US" altLang="ko-KR" sz="700" dirty="0"/>
            </a:br>
            <a:r>
              <a:rPr lang="en-US" altLang="ko-KR" sz="700" dirty="0"/>
              <a:t>      </a:t>
            </a:r>
            <a:r>
              <a:rPr lang="en-US" altLang="ko-KR" sz="700" dirty="0" err="1"/>
              <a:t>foreignField</a:t>
            </a:r>
            <a:r>
              <a:rPr lang="en-US" altLang="ko-KR" sz="700" dirty="0"/>
              <a:t>: "</a:t>
            </a:r>
            <a:r>
              <a:rPr lang="en-US" altLang="ko-KR" sz="700" dirty="0" err="1"/>
              <a:t>ad_group_id</a:t>
            </a:r>
            <a:r>
              <a:rPr lang="en-US" altLang="ko-KR" sz="700" dirty="0"/>
              <a:t>",</a:t>
            </a:r>
            <a:br>
              <a:rPr lang="en-US" altLang="ko-KR" sz="700" dirty="0"/>
            </a:br>
            <a:r>
              <a:rPr lang="en-US" altLang="ko-KR" sz="700" dirty="0"/>
              <a:t>      as: "ads"</a:t>
            </a:r>
            <a:br>
              <a:rPr lang="en-US" altLang="ko-KR" sz="700" dirty="0"/>
            </a:br>
            <a:r>
              <a:rPr lang="en-US" altLang="ko-KR" sz="700" dirty="0"/>
              <a:t>    }</a:t>
            </a:r>
            <a:br>
              <a:rPr lang="en-US" altLang="ko-KR" sz="700" dirty="0"/>
            </a:br>
            <a:r>
              <a:rPr lang="en-US" altLang="ko-KR" sz="700" dirty="0"/>
              <a:t>  },</a:t>
            </a:r>
            <a:br>
              <a:rPr lang="en-US" altLang="ko-KR" sz="700" dirty="0"/>
            </a:br>
            <a:r>
              <a:rPr lang="en-US" altLang="ko-KR" sz="700" dirty="0"/>
              <a:t>  {    $unwind: "$ads"},</a:t>
            </a:r>
            <a:br>
              <a:rPr lang="en-US" altLang="ko-KR" sz="700" dirty="0"/>
            </a:br>
            <a:r>
              <a:rPr lang="en-US" altLang="ko-KR" sz="700" dirty="0"/>
              <a:t>  {</a:t>
            </a:r>
            <a:br>
              <a:rPr lang="en-US" altLang="ko-KR" sz="700" dirty="0"/>
            </a:br>
            <a:r>
              <a:rPr lang="en-US" altLang="ko-KR" sz="700" dirty="0"/>
              <a:t>    $lookup: {</a:t>
            </a:r>
            <a:br>
              <a:rPr lang="en-US" altLang="ko-KR" sz="700" dirty="0"/>
            </a:br>
            <a:r>
              <a:rPr lang="en-US" altLang="ko-KR" sz="700" dirty="0"/>
              <a:t>      from: "</a:t>
            </a:r>
            <a:r>
              <a:rPr lang="en-US" altLang="ko-KR" sz="700" dirty="0" err="1"/>
              <a:t>ad_performance</a:t>
            </a:r>
            <a:r>
              <a:rPr lang="en-US" altLang="ko-KR" sz="700" dirty="0"/>
              <a:t>",</a:t>
            </a:r>
            <a:br>
              <a:rPr lang="en-US" altLang="ko-KR" sz="700" dirty="0"/>
            </a:br>
            <a:r>
              <a:rPr lang="en-US" altLang="ko-KR" sz="700" dirty="0"/>
              <a:t>      </a:t>
            </a:r>
            <a:r>
              <a:rPr lang="en-US" altLang="ko-KR" sz="700" dirty="0" err="1"/>
              <a:t>localField</a:t>
            </a:r>
            <a:r>
              <a:rPr lang="en-US" altLang="ko-KR" sz="700" dirty="0"/>
              <a:t>: "</a:t>
            </a:r>
            <a:r>
              <a:rPr lang="en-US" altLang="ko-KR" sz="700" dirty="0" err="1"/>
              <a:t>ads.ad_id</a:t>
            </a:r>
            <a:r>
              <a:rPr lang="en-US" altLang="ko-KR" sz="700" dirty="0"/>
              <a:t>",</a:t>
            </a:r>
            <a:br>
              <a:rPr lang="en-US" altLang="ko-KR" sz="700" dirty="0"/>
            </a:br>
            <a:r>
              <a:rPr lang="en-US" altLang="ko-KR" sz="700" dirty="0"/>
              <a:t>      </a:t>
            </a:r>
            <a:r>
              <a:rPr lang="en-US" altLang="ko-KR" sz="700" dirty="0" err="1"/>
              <a:t>foreignField</a:t>
            </a:r>
            <a:r>
              <a:rPr lang="en-US" altLang="ko-KR" sz="700" dirty="0"/>
              <a:t>: "</a:t>
            </a:r>
            <a:r>
              <a:rPr lang="en-US" altLang="ko-KR" sz="700" dirty="0" err="1"/>
              <a:t>ad_id</a:t>
            </a:r>
            <a:r>
              <a:rPr lang="en-US" altLang="ko-KR" sz="700" dirty="0"/>
              <a:t>",</a:t>
            </a:r>
            <a:br>
              <a:rPr lang="en-US" altLang="ko-KR" sz="700" dirty="0"/>
            </a:br>
            <a:r>
              <a:rPr lang="en-US" altLang="ko-KR" sz="700" dirty="0"/>
              <a:t>      as: "performance"</a:t>
            </a:r>
            <a:br>
              <a:rPr lang="en-US" altLang="ko-KR" sz="700" dirty="0"/>
            </a:br>
            <a:r>
              <a:rPr lang="en-US" altLang="ko-KR" sz="700" dirty="0"/>
              <a:t>    }</a:t>
            </a:r>
            <a:br>
              <a:rPr lang="en-US" altLang="ko-KR" sz="700" dirty="0"/>
            </a:br>
            <a:r>
              <a:rPr lang="en-US" altLang="ko-KR" sz="700" dirty="0"/>
              <a:t>  },</a:t>
            </a:r>
            <a:br>
              <a:rPr lang="en-US" altLang="ko-KR" sz="700" dirty="0"/>
            </a:br>
            <a:r>
              <a:rPr lang="en-US" altLang="ko-KR" sz="700" dirty="0"/>
              <a:t>  {</a:t>
            </a:r>
            <a:br>
              <a:rPr lang="en-US" altLang="ko-KR" sz="700" dirty="0"/>
            </a:br>
            <a:r>
              <a:rPr lang="en-US" altLang="ko-KR" sz="700" dirty="0"/>
              <a:t>    $unwind: {</a:t>
            </a:r>
            <a:br>
              <a:rPr lang="en-US" altLang="ko-KR" sz="700" dirty="0"/>
            </a:br>
            <a:r>
              <a:rPr lang="en-US" altLang="ko-KR" sz="700" dirty="0"/>
              <a:t>      path: "$performance",</a:t>
            </a:r>
            <a:br>
              <a:rPr lang="en-US" altLang="ko-KR" sz="700" dirty="0"/>
            </a:br>
            <a:r>
              <a:rPr lang="en-US" altLang="ko-KR" sz="700" dirty="0"/>
              <a:t>      </a:t>
            </a:r>
            <a:r>
              <a:rPr lang="en-US" altLang="ko-KR" sz="700" dirty="0" err="1"/>
              <a:t>preserveNullAndEmptyArrays</a:t>
            </a:r>
            <a:r>
              <a:rPr lang="en-US" altLang="ko-KR" sz="700" dirty="0"/>
              <a:t>: true</a:t>
            </a:r>
            <a:br>
              <a:rPr lang="en-US" altLang="ko-KR" sz="700" dirty="0"/>
            </a:br>
            <a:r>
              <a:rPr lang="en-US" altLang="ko-KR" sz="700" dirty="0"/>
              <a:t>    }</a:t>
            </a:r>
            <a:br>
              <a:rPr lang="en-US" altLang="ko-KR" sz="700" dirty="0"/>
            </a:br>
            <a:r>
              <a:rPr lang="en-US" altLang="ko-KR" sz="700" dirty="0"/>
              <a:t>  },</a:t>
            </a:r>
            <a:br>
              <a:rPr lang="en-US" altLang="ko-KR" sz="700" dirty="0"/>
            </a:br>
            <a:r>
              <a:rPr lang="en-US" altLang="ko-KR" sz="700" dirty="0"/>
              <a:t>  {</a:t>
            </a:r>
            <a:br>
              <a:rPr lang="en-US" altLang="ko-KR" sz="700" dirty="0"/>
            </a:br>
            <a:r>
              <a:rPr lang="en-US" altLang="ko-KR" sz="700" dirty="0"/>
              <a:t>    $project: {</a:t>
            </a:r>
            <a:br>
              <a:rPr lang="en-US" altLang="ko-KR" sz="700" dirty="0"/>
            </a:br>
            <a:r>
              <a:rPr lang="en-US" altLang="ko-KR" sz="700" dirty="0"/>
              <a:t>      _id: 0,</a:t>
            </a:r>
            <a:br>
              <a:rPr lang="en-US" altLang="ko-KR" sz="700" dirty="0"/>
            </a:br>
            <a:r>
              <a:rPr lang="en-US" altLang="ko-KR" sz="700" dirty="0"/>
              <a:t>      </a:t>
            </a:r>
            <a:r>
              <a:rPr lang="en-US" altLang="ko-KR" sz="700" dirty="0" err="1"/>
              <a:t>campaign_name</a:t>
            </a:r>
            <a:r>
              <a:rPr lang="en-US" altLang="ko-KR" sz="700" dirty="0"/>
              <a:t>: 1,</a:t>
            </a:r>
            <a:br>
              <a:rPr lang="en-US" altLang="ko-KR" sz="700" dirty="0"/>
            </a:br>
            <a:r>
              <a:rPr lang="en-US" altLang="ko-KR" sz="700" dirty="0"/>
              <a:t>      </a:t>
            </a:r>
            <a:r>
              <a:rPr lang="en-US" altLang="ko-KR" sz="700" dirty="0" err="1"/>
              <a:t>ad_group_name</a:t>
            </a:r>
            <a:r>
              <a:rPr lang="en-US" altLang="ko-KR" sz="700" dirty="0"/>
              <a:t>: "$</a:t>
            </a:r>
            <a:r>
              <a:rPr lang="en-US" altLang="ko-KR" sz="700" dirty="0" err="1"/>
              <a:t>ad_groups.ad_group_name</a:t>
            </a:r>
            <a:r>
              <a:rPr lang="en-US" altLang="ko-KR" sz="700" dirty="0"/>
              <a:t>",</a:t>
            </a:r>
            <a:br>
              <a:rPr lang="en-US" altLang="ko-KR" sz="700" dirty="0"/>
            </a:br>
            <a:r>
              <a:rPr lang="en-US" altLang="ko-KR" sz="700" dirty="0"/>
              <a:t>      </a:t>
            </a:r>
            <a:r>
              <a:rPr lang="en-US" altLang="ko-KR" sz="700" dirty="0" err="1"/>
              <a:t>ad_name</a:t>
            </a:r>
            <a:r>
              <a:rPr lang="en-US" altLang="ko-KR" sz="700" dirty="0"/>
              <a:t>: "$</a:t>
            </a:r>
            <a:r>
              <a:rPr lang="en-US" altLang="ko-KR" sz="700" dirty="0" err="1"/>
              <a:t>ads.ad_name</a:t>
            </a:r>
            <a:r>
              <a:rPr lang="en-US" altLang="ko-KR" sz="700" dirty="0"/>
              <a:t>",</a:t>
            </a:r>
            <a:br>
              <a:rPr lang="en-US" altLang="ko-KR" sz="700" dirty="0"/>
            </a:br>
            <a:r>
              <a:rPr lang="en-US" altLang="ko-KR" sz="700" dirty="0"/>
              <a:t>      date: "$</a:t>
            </a:r>
            <a:r>
              <a:rPr lang="en-US" altLang="ko-KR" sz="700" dirty="0" err="1"/>
              <a:t>performance.date</a:t>
            </a:r>
            <a:r>
              <a:rPr lang="en-US" altLang="ko-KR" sz="700" dirty="0"/>
              <a:t>",</a:t>
            </a:r>
            <a:br>
              <a:rPr lang="en-US" altLang="ko-KR" sz="700" dirty="0"/>
            </a:br>
            <a:r>
              <a:rPr lang="en-US" altLang="ko-KR" sz="700" dirty="0"/>
              <a:t>      impressions: "$</a:t>
            </a:r>
            <a:r>
              <a:rPr lang="en-US" altLang="ko-KR" sz="700" dirty="0" err="1"/>
              <a:t>performance.impressions</a:t>
            </a:r>
            <a:r>
              <a:rPr lang="en-US" altLang="ko-KR" sz="700" dirty="0"/>
              <a:t>",</a:t>
            </a:r>
            <a:br>
              <a:rPr lang="en-US" altLang="ko-KR" sz="700" dirty="0"/>
            </a:br>
            <a:r>
              <a:rPr lang="en-US" altLang="ko-KR" sz="700" dirty="0"/>
              <a:t>      clicks: "$</a:t>
            </a:r>
            <a:r>
              <a:rPr lang="en-US" altLang="ko-KR" sz="700" dirty="0" err="1"/>
              <a:t>performance.clicks</a:t>
            </a:r>
            <a:r>
              <a:rPr lang="en-US" altLang="ko-KR" sz="700" dirty="0"/>
              <a:t>",</a:t>
            </a:r>
            <a:br>
              <a:rPr lang="en-US" altLang="ko-KR" sz="700" dirty="0"/>
            </a:br>
            <a:r>
              <a:rPr lang="en-US" altLang="ko-KR" sz="700" dirty="0"/>
              <a:t>      revenue: "$</a:t>
            </a:r>
            <a:r>
              <a:rPr lang="en-US" altLang="ko-KR" sz="700" dirty="0" err="1"/>
              <a:t>performance.revenue</a:t>
            </a:r>
            <a:r>
              <a:rPr lang="en-US" altLang="ko-KR" sz="700" dirty="0"/>
              <a:t>"</a:t>
            </a:r>
            <a:br>
              <a:rPr lang="en-US" altLang="ko-KR" sz="700" dirty="0"/>
            </a:br>
            <a:r>
              <a:rPr lang="en-US" altLang="ko-KR" sz="700" dirty="0"/>
              <a:t>    }</a:t>
            </a:r>
            <a:br>
              <a:rPr lang="en-US" altLang="ko-KR" sz="700" dirty="0"/>
            </a:br>
            <a:r>
              <a:rPr lang="en-US" altLang="ko-KR" sz="700" dirty="0"/>
              <a:t>  }</a:t>
            </a:r>
            <a:br>
              <a:rPr lang="en-US" altLang="ko-KR" sz="700" dirty="0"/>
            </a:br>
            <a:r>
              <a:rPr lang="en-US" altLang="ko-KR" sz="700" dirty="0"/>
              <a:t>])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7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5F72950-5196-F064-AB94-D1B77BC926B0}"/>
              </a:ext>
            </a:extLst>
          </p:cNvPr>
          <p:cNvCxnSpPr>
            <a:cxnSpLocks/>
          </p:cNvCxnSpPr>
          <p:nvPr/>
        </p:nvCxnSpPr>
        <p:spPr>
          <a:xfrm flipV="1">
            <a:off x="4013696" y="3599755"/>
            <a:ext cx="765595" cy="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111;p14">
            <a:extLst>
              <a:ext uri="{FF2B5EF4-FFF2-40B4-BE49-F238E27FC236}">
                <a16:creationId xmlns:a16="http://schemas.microsoft.com/office/drawing/2014/main" id="{56BA1821-4BA9-C100-199B-1D5D8ED72A9C}"/>
              </a:ext>
            </a:extLst>
          </p:cNvPr>
          <p:cNvSpPr txBox="1"/>
          <p:nvPr/>
        </p:nvSpPr>
        <p:spPr>
          <a:xfrm>
            <a:off x="3049171" y="5133439"/>
            <a:ext cx="648072" cy="33852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ads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00651DF-BD5D-472E-D9F9-BE3248E4E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349" y="3834474"/>
            <a:ext cx="2109888" cy="34563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Google Shape;111;p14">
            <a:extLst>
              <a:ext uri="{FF2B5EF4-FFF2-40B4-BE49-F238E27FC236}">
                <a16:creationId xmlns:a16="http://schemas.microsoft.com/office/drawing/2014/main" id="{2E58FDE1-3BE9-BB53-14EF-E6832D1BFA99}"/>
              </a:ext>
            </a:extLst>
          </p:cNvPr>
          <p:cNvSpPr txBox="1"/>
          <p:nvPr/>
        </p:nvSpPr>
        <p:spPr>
          <a:xfrm>
            <a:off x="701328" y="7365687"/>
            <a:ext cx="931890" cy="33852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/>
              <a:t>ad_groups</a:t>
            </a:r>
            <a:endParaRPr lang="en-US" altLang="ko-KR" sz="10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B9FFB3-C6CF-E0E6-E2CD-DD3FB590E3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642" y="1234669"/>
            <a:ext cx="1973302" cy="21477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Google Shape;111;p14">
            <a:extLst>
              <a:ext uri="{FF2B5EF4-FFF2-40B4-BE49-F238E27FC236}">
                <a16:creationId xmlns:a16="http://schemas.microsoft.com/office/drawing/2014/main" id="{3B2EF1BB-5FB2-B7E7-B31A-A79102C37AA2}"/>
              </a:ext>
            </a:extLst>
          </p:cNvPr>
          <p:cNvSpPr txBox="1"/>
          <p:nvPr/>
        </p:nvSpPr>
        <p:spPr>
          <a:xfrm>
            <a:off x="701328" y="3393843"/>
            <a:ext cx="931890" cy="33852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campaigns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19DA670-97F3-81B9-56EC-B085364E7791}"/>
              </a:ext>
            </a:extLst>
          </p:cNvPr>
          <p:cNvSpPr/>
          <p:nvPr/>
        </p:nvSpPr>
        <p:spPr>
          <a:xfrm>
            <a:off x="270588" y="1449978"/>
            <a:ext cx="1582868" cy="133554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D05442D-EE6B-1D04-0124-605B7750EA74}"/>
              </a:ext>
            </a:extLst>
          </p:cNvPr>
          <p:cNvSpPr/>
          <p:nvPr/>
        </p:nvSpPr>
        <p:spPr>
          <a:xfrm>
            <a:off x="279297" y="2614749"/>
            <a:ext cx="1582868" cy="133554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F8E3751-C155-62FD-F344-1C98FED81EE0}"/>
              </a:ext>
            </a:extLst>
          </p:cNvPr>
          <p:cNvSpPr/>
          <p:nvPr/>
        </p:nvSpPr>
        <p:spPr>
          <a:xfrm>
            <a:off x="484782" y="4148340"/>
            <a:ext cx="1582868" cy="133554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5AF19B-C96D-AFA0-858D-920859D201E1}"/>
              </a:ext>
            </a:extLst>
          </p:cNvPr>
          <p:cNvSpPr/>
          <p:nvPr/>
        </p:nvSpPr>
        <p:spPr>
          <a:xfrm>
            <a:off x="473897" y="5378426"/>
            <a:ext cx="1582868" cy="133554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6E8626B-E466-F9C9-F270-680C022B2453}"/>
              </a:ext>
            </a:extLst>
          </p:cNvPr>
          <p:cNvSpPr/>
          <p:nvPr/>
        </p:nvSpPr>
        <p:spPr>
          <a:xfrm>
            <a:off x="436886" y="6471352"/>
            <a:ext cx="1582868" cy="133554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C81A2DF-4A5D-CE5B-0F1A-FE7301DFFB4C}"/>
              </a:ext>
            </a:extLst>
          </p:cNvPr>
          <p:cNvSpPr/>
          <p:nvPr/>
        </p:nvSpPr>
        <p:spPr>
          <a:xfrm>
            <a:off x="2698691" y="4472735"/>
            <a:ext cx="1582868" cy="190705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364138A-CF5E-7C6E-102A-211BB65F66BE}"/>
              </a:ext>
            </a:extLst>
          </p:cNvPr>
          <p:cNvSpPr/>
          <p:nvPr/>
        </p:nvSpPr>
        <p:spPr>
          <a:xfrm>
            <a:off x="2686923" y="3625074"/>
            <a:ext cx="1582868" cy="190705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AFF963-D25D-5340-08C8-5BC800694BC7}"/>
              </a:ext>
            </a:extLst>
          </p:cNvPr>
          <p:cNvSpPr/>
          <p:nvPr/>
        </p:nvSpPr>
        <p:spPr>
          <a:xfrm>
            <a:off x="2699265" y="2735659"/>
            <a:ext cx="1582868" cy="190705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6480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F55C5-CB1F-F81F-B606-C27AD0F44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38C30B3-927C-0CFB-99E5-67FE9900C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082" y="1223491"/>
            <a:ext cx="1802853" cy="25921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9632E6BB-51FD-4FDE-A3FB-F405457A2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272" y="768485"/>
            <a:ext cx="7710053" cy="248869"/>
          </a:xfrm>
        </p:spPr>
        <p:txBody>
          <a:bodyPr/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[Section 4: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JOIN (campaigns → </a:t>
            </a:r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ad_groups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→ ads → </a:t>
            </a:r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ad_performance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)]</a:t>
            </a:r>
          </a:p>
        </p:txBody>
      </p:sp>
      <p:sp>
        <p:nvSpPr>
          <p:cNvPr id="5" name="Google Shape;111;p14">
            <a:extLst>
              <a:ext uri="{FF2B5EF4-FFF2-40B4-BE49-F238E27FC236}">
                <a16:creationId xmlns:a16="http://schemas.microsoft.com/office/drawing/2014/main" id="{0E532E69-E802-958E-EF31-E48A036BF3A2}"/>
              </a:ext>
            </a:extLst>
          </p:cNvPr>
          <p:cNvSpPr txBox="1"/>
          <p:nvPr/>
        </p:nvSpPr>
        <p:spPr>
          <a:xfrm>
            <a:off x="7826519" y="409937"/>
            <a:ext cx="3000788" cy="729427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altLang="ko-KR" sz="700" b="1" dirty="0"/>
              <a:t>[Section 4: </a:t>
            </a:r>
            <a:r>
              <a:rPr lang="ko-KR" altLang="en-US" sz="700" b="1" dirty="0"/>
              <a:t>전체 </a:t>
            </a:r>
            <a:r>
              <a:rPr lang="en-US" altLang="ko-KR" sz="700" b="1" dirty="0"/>
              <a:t>JOIN (campaigns → </a:t>
            </a:r>
            <a:r>
              <a:rPr lang="en-US" altLang="ko-KR" sz="700" b="1" dirty="0" err="1"/>
              <a:t>ad_groups</a:t>
            </a:r>
            <a:r>
              <a:rPr lang="en-US" altLang="ko-KR" sz="700" b="1" dirty="0"/>
              <a:t> → ads → </a:t>
            </a:r>
            <a:r>
              <a:rPr lang="en-US" altLang="ko-KR" sz="700" b="1" dirty="0" err="1"/>
              <a:t>ad_performance</a:t>
            </a:r>
            <a:r>
              <a:rPr lang="en-US" altLang="ko-KR" sz="700" b="1" dirty="0"/>
              <a:t>)]</a:t>
            </a:r>
            <a:br>
              <a:rPr lang="en-US" altLang="ko-KR" sz="700" b="1" dirty="0"/>
            </a:br>
            <a:endParaRPr lang="en-US" altLang="ko-KR" sz="7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 dirty="0"/>
              <a:t>SELECT </a:t>
            </a:r>
            <a:br>
              <a:rPr lang="en-US" altLang="ko-KR" sz="700" dirty="0"/>
            </a:br>
            <a:r>
              <a:rPr lang="en-US" altLang="ko-KR" sz="700" dirty="0"/>
              <a:t>   </a:t>
            </a:r>
            <a:r>
              <a:rPr lang="en-US" altLang="ko-KR" sz="700" dirty="0" err="1"/>
              <a:t>c.campaign_name</a:t>
            </a:r>
            <a:br>
              <a:rPr lang="en-US" altLang="ko-KR" sz="700" dirty="0"/>
            </a:br>
            <a:r>
              <a:rPr lang="en-US" altLang="ko-KR" sz="700" dirty="0"/>
              <a:t>   , </a:t>
            </a:r>
            <a:r>
              <a:rPr lang="en-US" altLang="ko-KR" sz="700" dirty="0" err="1"/>
              <a:t>ag.ad_group_name</a:t>
            </a:r>
            <a:br>
              <a:rPr lang="en-US" altLang="ko-KR" sz="700" dirty="0"/>
            </a:br>
            <a:r>
              <a:rPr lang="en-US" altLang="ko-KR" sz="700" dirty="0"/>
              <a:t>   , </a:t>
            </a:r>
            <a:r>
              <a:rPr lang="en-US" altLang="ko-KR" sz="700" dirty="0" err="1"/>
              <a:t>a.ad_name</a:t>
            </a:r>
            <a:br>
              <a:rPr lang="en-US" altLang="ko-KR" sz="700" dirty="0"/>
            </a:br>
            <a:r>
              <a:rPr lang="en-US" altLang="ko-KR" sz="700" dirty="0"/>
              <a:t>   , </a:t>
            </a:r>
            <a:r>
              <a:rPr lang="en-US" altLang="ko-KR" sz="700" dirty="0" err="1"/>
              <a:t>a.ad_type</a:t>
            </a:r>
            <a:br>
              <a:rPr lang="en-US" altLang="ko-KR" sz="700" dirty="0"/>
            </a:br>
            <a:r>
              <a:rPr lang="en-US" altLang="ko-KR" sz="700" dirty="0"/>
              <a:t>FROM campaigns c</a:t>
            </a:r>
            <a:br>
              <a:rPr lang="en-US" altLang="ko-KR" sz="700" dirty="0"/>
            </a:br>
            <a:r>
              <a:rPr lang="en-US" altLang="ko-KR" sz="700" dirty="0"/>
              <a:t>LEFT JOIN </a:t>
            </a:r>
            <a:r>
              <a:rPr lang="en-US" altLang="ko-KR" sz="700" dirty="0" err="1"/>
              <a:t>ad_groups</a:t>
            </a:r>
            <a:r>
              <a:rPr lang="en-US" altLang="ko-KR" sz="700" dirty="0"/>
              <a:t> ag </a:t>
            </a:r>
            <a:br>
              <a:rPr lang="en-US" altLang="ko-KR" sz="700" dirty="0"/>
            </a:br>
            <a:r>
              <a:rPr lang="en-US" altLang="ko-KR" sz="700" dirty="0"/>
              <a:t>ON </a:t>
            </a:r>
            <a:r>
              <a:rPr lang="en-US" altLang="ko-KR" sz="700" dirty="0" err="1"/>
              <a:t>c.campaign_id</a:t>
            </a:r>
            <a:r>
              <a:rPr lang="en-US" altLang="ko-KR" sz="700" dirty="0"/>
              <a:t> = </a:t>
            </a:r>
            <a:r>
              <a:rPr lang="en-US" altLang="ko-KR" sz="700" dirty="0" err="1"/>
              <a:t>ag.campaign_id</a:t>
            </a:r>
            <a:br>
              <a:rPr lang="en-US" altLang="ko-KR" sz="700" dirty="0"/>
            </a:br>
            <a:r>
              <a:rPr lang="en-US" altLang="ko-KR" sz="700" dirty="0"/>
              <a:t>LEFT JOIN ads a </a:t>
            </a:r>
            <a:br>
              <a:rPr lang="en-US" altLang="ko-KR" sz="700" dirty="0"/>
            </a:br>
            <a:r>
              <a:rPr lang="en-US" altLang="ko-KR" sz="700" dirty="0"/>
              <a:t>ON </a:t>
            </a:r>
            <a:r>
              <a:rPr lang="en-US" altLang="ko-KR" sz="700" dirty="0" err="1"/>
              <a:t>ag.ad_group_id</a:t>
            </a:r>
            <a:r>
              <a:rPr lang="en-US" altLang="ko-KR" sz="700" dirty="0"/>
              <a:t> = </a:t>
            </a:r>
            <a:r>
              <a:rPr lang="en-US" altLang="ko-KR" sz="700" dirty="0" err="1"/>
              <a:t>a.ad_group_id</a:t>
            </a:r>
            <a:endParaRPr lang="en-US" altLang="ko-KR" sz="7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700" dirty="0"/>
          </a:p>
          <a:p>
            <a:endParaRPr lang="en-US" altLang="ko-KR" sz="7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 dirty="0" err="1"/>
              <a:t>db.campaigns.aggregate</a:t>
            </a:r>
            <a:r>
              <a:rPr lang="en-US" altLang="ko-KR" sz="700" dirty="0"/>
              <a:t>([</a:t>
            </a:r>
            <a:br>
              <a:rPr lang="en-US" altLang="ko-KR" sz="700" dirty="0"/>
            </a:br>
            <a:r>
              <a:rPr lang="en-US" altLang="ko-KR" sz="700" dirty="0"/>
              <a:t>  {</a:t>
            </a:r>
            <a:br>
              <a:rPr lang="en-US" altLang="ko-KR" sz="700" dirty="0"/>
            </a:br>
            <a:r>
              <a:rPr lang="en-US" altLang="ko-KR" sz="700" dirty="0"/>
              <a:t>    $match: {</a:t>
            </a:r>
            <a:br>
              <a:rPr lang="en-US" altLang="ko-KR" sz="700" dirty="0"/>
            </a:br>
            <a:r>
              <a:rPr lang="en-US" altLang="ko-KR" sz="700" dirty="0"/>
              <a:t>      </a:t>
            </a:r>
            <a:r>
              <a:rPr lang="en-US" altLang="ko-KR" sz="700" dirty="0" err="1"/>
              <a:t>campaign_id</a:t>
            </a:r>
            <a:r>
              <a:rPr lang="en-US" altLang="ko-KR" sz="700" dirty="0"/>
              <a:t>: "CAMP_001"</a:t>
            </a:r>
            <a:br>
              <a:rPr lang="en-US" altLang="ko-KR" sz="700" dirty="0"/>
            </a:br>
            <a:r>
              <a:rPr lang="en-US" altLang="ko-KR" sz="700" dirty="0"/>
              <a:t>    }</a:t>
            </a:r>
            <a:br>
              <a:rPr lang="en-US" altLang="ko-KR" sz="700" dirty="0"/>
            </a:br>
            <a:r>
              <a:rPr lang="en-US" altLang="ko-KR" sz="700" dirty="0"/>
              <a:t>  },</a:t>
            </a:r>
            <a:br>
              <a:rPr lang="en-US" altLang="ko-KR" sz="700" dirty="0"/>
            </a:br>
            <a:r>
              <a:rPr lang="en-US" altLang="ko-KR" sz="700" dirty="0"/>
              <a:t>  {</a:t>
            </a:r>
            <a:br>
              <a:rPr lang="en-US" altLang="ko-KR" sz="700" dirty="0"/>
            </a:br>
            <a:r>
              <a:rPr lang="en-US" altLang="ko-KR" sz="700" dirty="0"/>
              <a:t>    $lookup: {</a:t>
            </a:r>
            <a:br>
              <a:rPr lang="en-US" altLang="ko-KR" sz="700" dirty="0"/>
            </a:br>
            <a:r>
              <a:rPr lang="en-US" altLang="ko-KR" sz="700" dirty="0"/>
              <a:t>      from: "</a:t>
            </a:r>
            <a:r>
              <a:rPr lang="en-US" altLang="ko-KR" sz="700" dirty="0" err="1"/>
              <a:t>ad_groups</a:t>
            </a:r>
            <a:r>
              <a:rPr lang="en-US" altLang="ko-KR" sz="700" dirty="0"/>
              <a:t>",</a:t>
            </a:r>
            <a:br>
              <a:rPr lang="en-US" altLang="ko-KR" sz="700" dirty="0"/>
            </a:br>
            <a:r>
              <a:rPr lang="en-US" altLang="ko-KR" sz="700" dirty="0"/>
              <a:t>      </a:t>
            </a:r>
            <a:r>
              <a:rPr lang="en-US" altLang="ko-KR" sz="700" dirty="0" err="1"/>
              <a:t>localField</a:t>
            </a:r>
            <a:r>
              <a:rPr lang="en-US" altLang="ko-KR" sz="700" dirty="0"/>
              <a:t>: "</a:t>
            </a:r>
            <a:r>
              <a:rPr lang="en-US" altLang="ko-KR" sz="700" dirty="0" err="1"/>
              <a:t>campaign_id</a:t>
            </a:r>
            <a:r>
              <a:rPr lang="en-US" altLang="ko-KR" sz="700" dirty="0"/>
              <a:t>",</a:t>
            </a:r>
            <a:br>
              <a:rPr lang="en-US" altLang="ko-KR" sz="700" dirty="0"/>
            </a:br>
            <a:r>
              <a:rPr lang="en-US" altLang="ko-KR" sz="700" dirty="0"/>
              <a:t>      </a:t>
            </a:r>
            <a:r>
              <a:rPr lang="en-US" altLang="ko-KR" sz="700" dirty="0" err="1"/>
              <a:t>foreignField</a:t>
            </a:r>
            <a:r>
              <a:rPr lang="en-US" altLang="ko-KR" sz="700" dirty="0"/>
              <a:t>: "</a:t>
            </a:r>
            <a:r>
              <a:rPr lang="en-US" altLang="ko-KR" sz="700" dirty="0" err="1"/>
              <a:t>campaign_id</a:t>
            </a:r>
            <a:r>
              <a:rPr lang="en-US" altLang="ko-KR" sz="700" dirty="0"/>
              <a:t>",</a:t>
            </a:r>
            <a:br>
              <a:rPr lang="en-US" altLang="ko-KR" sz="700" dirty="0"/>
            </a:br>
            <a:r>
              <a:rPr lang="en-US" altLang="ko-KR" sz="700" dirty="0"/>
              <a:t>      as: "</a:t>
            </a:r>
            <a:r>
              <a:rPr lang="en-US" altLang="ko-KR" sz="700" dirty="0" err="1"/>
              <a:t>ad_groups</a:t>
            </a:r>
            <a:r>
              <a:rPr lang="en-US" altLang="ko-KR" sz="700" dirty="0"/>
              <a:t>"</a:t>
            </a:r>
            <a:br>
              <a:rPr lang="en-US" altLang="ko-KR" sz="700" dirty="0"/>
            </a:br>
            <a:r>
              <a:rPr lang="en-US" altLang="ko-KR" sz="700" dirty="0"/>
              <a:t>    }</a:t>
            </a:r>
            <a:br>
              <a:rPr lang="en-US" altLang="ko-KR" sz="700" dirty="0"/>
            </a:br>
            <a:r>
              <a:rPr lang="en-US" altLang="ko-KR" sz="700" dirty="0"/>
              <a:t>  },</a:t>
            </a:r>
            <a:br>
              <a:rPr lang="en-US" altLang="ko-KR" sz="700" dirty="0"/>
            </a:br>
            <a:r>
              <a:rPr lang="en-US" altLang="ko-KR" sz="700" dirty="0"/>
              <a:t>  {$unwind: "$</a:t>
            </a:r>
            <a:r>
              <a:rPr lang="en-US" altLang="ko-KR" sz="700" dirty="0" err="1"/>
              <a:t>ad_groups</a:t>
            </a:r>
            <a:r>
              <a:rPr lang="en-US" altLang="ko-KR" sz="700" dirty="0"/>
              <a:t>"},</a:t>
            </a:r>
            <a:br>
              <a:rPr lang="en-US" altLang="ko-KR" sz="700" dirty="0"/>
            </a:br>
            <a:r>
              <a:rPr lang="en-US" altLang="ko-KR" sz="700" dirty="0"/>
              <a:t>  {</a:t>
            </a:r>
            <a:br>
              <a:rPr lang="en-US" altLang="ko-KR" sz="700" dirty="0"/>
            </a:br>
            <a:r>
              <a:rPr lang="en-US" altLang="ko-KR" sz="700" dirty="0"/>
              <a:t>    $lookup: {</a:t>
            </a:r>
            <a:br>
              <a:rPr lang="en-US" altLang="ko-KR" sz="700" dirty="0"/>
            </a:br>
            <a:r>
              <a:rPr lang="en-US" altLang="ko-KR" sz="700" dirty="0"/>
              <a:t>      from: "ads",</a:t>
            </a:r>
            <a:br>
              <a:rPr lang="en-US" altLang="ko-KR" sz="700" dirty="0"/>
            </a:br>
            <a:r>
              <a:rPr lang="en-US" altLang="ko-KR" sz="700" dirty="0"/>
              <a:t>      </a:t>
            </a:r>
            <a:r>
              <a:rPr lang="en-US" altLang="ko-KR" sz="700" dirty="0" err="1"/>
              <a:t>localField</a:t>
            </a:r>
            <a:r>
              <a:rPr lang="en-US" altLang="ko-KR" sz="700" dirty="0"/>
              <a:t>: "</a:t>
            </a:r>
            <a:r>
              <a:rPr lang="en-US" altLang="ko-KR" sz="700" dirty="0" err="1"/>
              <a:t>ad_groups.ad_group_id</a:t>
            </a:r>
            <a:r>
              <a:rPr lang="en-US" altLang="ko-KR" sz="700" dirty="0"/>
              <a:t>",</a:t>
            </a:r>
            <a:br>
              <a:rPr lang="en-US" altLang="ko-KR" sz="700" dirty="0"/>
            </a:br>
            <a:r>
              <a:rPr lang="en-US" altLang="ko-KR" sz="700" dirty="0"/>
              <a:t>      </a:t>
            </a:r>
            <a:r>
              <a:rPr lang="en-US" altLang="ko-KR" sz="700" dirty="0" err="1"/>
              <a:t>foreignField</a:t>
            </a:r>
            <a:r>
              <a:rPr lang="en-US" altLang="ko-KR" sz="700" dirty="0"/>
              <a:t>: "</a:t>
            </a:r>
            <a:r>
              <a:rPr lang="en-US" altLang="ko-KR" sz="700" dirty="0" err="1"/>
              <a:t>ad_group_id</a:t>
            </a:r>
            <a:r>
              <a:rPr lang="en-US" altLang="ko-KR" sz="700" dirty="0"/>
              <a:t>",</a:t>
            </a:r>
            <a:br>
              <a:rPr lang="en-US" altLang="ko-KR" sz="700" dirty="0"/>
            </a:br>
            <a:r>
              <a:rPr lang="en-US" altLang="ko-KR" sz="700" dirty="0"/>
              <a:t>      as: "ads"</a:t>
            </a:r>
            <a:br>
              <a:rPr lang="en-US" altLang="ko-KR" sz="700" dirty="0"/>
            </a:br>
            <a:r>
              <a:rPr lang="en-US" altLang="ko-KR" sz="700" dirty="0"/>
              <a:t>    }</a:t>
            </a:r>
            <a:br>
              <a:rPr lang="en-US" altLang="ko-KR" sz="700" dirty="0"/>
            </a:br>
            <a:r>
              <a:rPr lang="en-US" altLang="ko-KR" sz="700" dirty="0"/>
              <a:t>  },</a:t>
            </a:r>
            <a:br>
              <a:rPr lang="en-US" altLang="ko-KR" sz="700" dirty="0"/>
            </a:br>
            <a:r>
              <a:rPr lang="en-US" altLang="ko-KR" sz="700" dirty="0"/>
              <a:t>  {    $unwind: "$ads"  },</a:t>
            </a:r>
            <a:br>
              <a:rPr lang="en-US" altLang="ko-KR" sz="700" dirty="0"/>
            </a:br>
            <a:r>
              <a:rPr lang="en-US" altLang="ko-KR" sz="700" dirty="0"/>
              <a:t>  {</a:t>
            </a:r>
            <a:br>
              <a:rPr lang="en-US" altLang="ko-KR" sz="700" dirty="0"/>
            </a:br>
            <a:r>
              <a:rPr lang="en-US" altLang="ko-KR" sz="700" dirty="0"/>
              <a:t>    $lookup: {</a:t>
            </a:r>
            <a:br>
              <a:rPr lang="en-US" altLang="ko-KR" sz="700" dirty="0"/>
            </a:br>
            <a:r>
              <a:rPr lang="en-US" altLang="ko-KR" sz="700" dirty="0"/>
              <a:t>      from: "</a:t>
            </a:r>
            <a:r>
              <a:rPr lang="en-US" altLang="ko-KR" sz="700" dirty="0" err="1"/>
              <a:t>ad_performance</a:t>
            </a:r>
            <a:r>
              <a:rPr lang="en-US" altLang="ko-KR" sz="700" dirty="0"/>
              <a:t>",</a:t>
            </a:r>
            <a:br>
              <a:rPr lang="en-US" altLang="ko-KR" sz="700" dirty="0"/>
            </a:br>
            <a:r>
              <a:rPr lang="en-US" altLang="ko-KR" sz="700" dirty="0"/>
              <a:t>      </a:t>
            </a:r>
            <a:r>
              <a:rPr lang="en-US" altLang="ko-KR" sz="700" dirty="0" err="1"/>
              <a:t>localField</a:t>
            </a:r>
            <a:r>
              <a:rPr lang="en-US" altLang="ko-KR" sz="700" dirty="0"/>
              <a:t>: "</a:t>
            </a:r>
            <a:r>
              <a:rPr lang="en-US" altLang="ko-KR" sz="700" dirty="0" err="1"/>
              <a:t>ads.ad_id</a:t>
            </a:r>
            <a:r>
              <a:rPr lang="en-US" altLang="ko-KR" sz="700" dirty="0"/>
              <a:t>",</a:t>
            </a:r>
            <a:br>
              <a:rPr lang="en-US" altLang="ko-KR" sz="700" dirty="0"/>
            </a:br>
            <a:r>
              <a:rPr lang="en-US" altLang="ko-KR" sz="700" dirty="0"/>
              <a:t>      </a:t>
            </a:r>
            <a:r>
              <a:rPr lang="en-US" altLang="ko-KR" sz="700" dirty="0" err="1"/>
              <a:t>foreignField</a:t>
            </a:r>
            <a:r>
              <a:rPr lang="en-US" altLang="ko-KR" sz="700" dirty="0"/>
              <a:t>: "</a:t>
            </a:r>
            <a:r>
              <a:rPr lang="en-US" altLang="ko-KR" sz="700" dirty="0" err="1"/>
              <a:t>ad_id</a:t>
            </a:r>
            <a:r>
              <a:rPr lang="en-US" altLang="ko-KR" sz="700" dirty="0"/>
              <a:t>",</a:t>
            </a:r>
            <a:br>
              <a:rPr lang="en-US" altLang="ko-KR" sz="700" dirty="0"/>
            </a:br>
            <a:r>
              <a:rPr lang="en-US" altLang="ko-KR" sz="700" dirty="0"/>
              <a:t>      as: "performance"</a:t>
            </a:r>
            <a:br>
              <a:rPr lang="en-US" altLang="ko-KR" sz="700" dirty="0"/>
            </a:br>
            <a:r>
              <a:rPr lang="en-US" altLang="ko-KR" sz="700" dirty="0"/>
              <a:t>    }</a:t>
            </a:r>
            <a:br>
              <a:rPr lang="en-US" altLang="ko-KR" sz="700" dirty="0"/>
            </a:br>
            <a:r>
              <a:rPr lang="en-US" altLang="ko-KR" sz="700" dirty="0"/>
              <a:t>  },</a:t>
            </a:r>
            <a:br>
              <a:rPr lang="en-US" altLang="ko-KR" sz="700" dirty="0"/>
            </a:br>
            <a:r>
              <a:rPr lang="en-US" altLang="ko-KR" sz="700" dirty="0"/>
              <a:t>  {</a:t>
            </a:r>
            <a:br>
              <a:rPr lang="en-US" altLang="ko-KR" sz="700" dirty="0"/>
            </a:br>
            <a:r>
              <a:rPr lang="en-US" altLang="ko-KR" sz="700" dirty="0"/>
              <a:t>    $unwind: {</a:t>
            </a:r>
            <a:br>
              <a:rPr lang="en-US" altLang="ko-KR" sz="700" dirty="0"/>
            </a:br>
            <a:r>
              <a:rPr lang="en-US" altLang="ko-KR" sz="700" dirty="0"/>
              <a:t>      path: "$performance",</a:t>
            </a:r>
            <a:br>
              <a:rPr lang="en-US" altLang="ko-KR" sz="700" dirty="0"/>
            </a:br>
            <a:r>
              <a:rPr lang="en-US" altLang="ko-KR" sz="700" dirty="0"/>
              <a:t>      </a:t>
            </a:r>
            <a:r>
              <a:rPr lang="en-US" altLang="ko-KR" sz="700" dirty="0" err="1"/>
              <a:t>preserveNullAndEmptyArrays</a:t>
            </a:r>
            <a:r>
              <a:rPr lang="en-US" altLang="ko-KR" sz="700" dirty="0"/>
              <a:t>: true</a:t>
            </a:r>
            <a:br>
              <a:rPr lang="en-US" altLang="ko-KR" sz="700" dirty="0"/>
            </a:br>
            <a:r>
              <a:rPr lang="en-US" altLang="ko-KR" sz="700" dirty="0"/>
              <a:t>    }</a:t>
            </a:r>
            <a:br>
              <a:rPr lang="en-US" altLang="ko-KR" sz="700" dirty="0"/>
            </a:br>
            <a:r>
              <a:rPr lang="en-US" altLang="ko-KR" sz="700" dirty="0"/>
              <a:t>  },</a:t>
            </a:r>
            <a:br>
              <a:rPr lang="en-US" altLang="ko-KR" sz="700" dirty="0"/>
            </a:br>
            <a:r>
              <a:rPr lang="en-US" altLang="ko-KR" sz="700" dirty="0"/>
              <a:t>  {</a:t>
            </a:r>
            <a:br>
              <a:rPr lang="en-US" altLang="ko-KR" sz="700" dirty="0"/>
            </a:br>
            <a:r>
              <a:rPr lang="en-US" altLang="ko-KR" sz="700" dirty="0"/>
              <a:t>    $project: {</a:t>
            </a:r>
            <a:br>
              <a:rPr lang="en-US" altLang="ko-KR" sz="700" dirty="0"/>
            </a:br>
            <a:r>
              <a:rPr lang="en-US" altLang="ko-KR" sz="700" dirty="0"/>
              <a:t>      _id: 0,</a:t>
            </a:r>
            <a:br>
              <a:rPr lang="en-US" altLang="ko-KR" sz="700" dirty="0"/>
            </a:br>
            <a:r>
              <a:rPr lang="en-US" altLang="ko-KR" sz="700" dirty="0"/>
              <a:t>      </a:t>
            </a:r>
            <a:r>
              <a:rPr lang="en-US" altLang="ko-KR" sz="700" dirty="0" err="1"/>
              <a:t>campaign_name</a:t>
            </a:r>
            <a:r>
              <a:rPr lang="en-US" altLang="ko-KR" sz="700" dirty="0"/>
              <a:t>: 1,</a:t>
            </a:r>
            <a:br>
              <a:rPr lang="en-US" altLang="ko-KR" sz="700" dirty="0"/>
            </a:br>
            <a:r>
              <a:rPr lang="en-US" altLang="ko-KR" sz="700" dirty="0"/>
              <a:t>      </a:t>
            </a:r>
            <a:r>
              <a:rPr lang="en-US" altLang="ko-KR" sz="700" dirty="0" err="1"/>
              <a:t>ad_group_name</a:t>
            </a:r>
            <a:r>
              <a:rPr lang="en-US" altLang="ko-KR" sz="700" dirty="0"/>
              <a:t>: "$</a:t>
            </a:r>
            <a:r>
              <a:rPr lang="en-US" altLang="ko-KR" sz="700" dirty="0" err="1"/>
              <a:t>ad_groups.ad_group_name</a:t>
            </a:r>
            <a:r>
              <a:rPr lang="en-US" altLang="ko-KR" sz="700" dirty="0"/>
              <a:t>",</a:t>
            </a:r>
            <a:br>
              <a:rPr lang="en-US" altLang="ko-KR" sz="700" dirty="0"/>
            </a:br>
            <a:r>
              <a:rPr lang="en-US" altLang="ko-KR" sz="700" dirty="0"/>
              <a:t>      </a:t>
            </a:r>
            <a:r>
              <a:rPr lang="en-US" altLang="ko-KR" sz="700" dirty="0" err="1"/>
              <a:t>ad_name</a:t>
            </a:r>
            <a:r>
              <a:rPr lang="en-US" altLang="ko-KR" sz="700" dirty="0"/>
              <a:t>: "$</a:t>
            </a:r>
            <a:r>
              <a:rPr lang="en-US" altLang="ko-KR" sz="700" dirty="0" err="1"/>
              <a:t>ads.ad_name</a:t>
            </a:r>
            <a:r>
              <a:rPr lang="en-US" altLang="ko-KR" sz="700" dirty="0"/>
              <a:t>",</a:t>
            </a:r>
            <a:br>
              <a:rPr lang="en-US" altLang="ko-KR" sz="700" dirty="0"/>
            </a:br>
            <a:r>
              <a:rPr lang="en-US" altLang="ko-KR" sz="700" dirty="0"/>
              <a:t>      date: "$</a:t>
            </a:r>
            <a:r>
              <a:rPr lang="en-US" altLang="ko-KR" sz="700" dirty="0" err="1"/>
              <a:t>performance.date</a:t>
            </a:r>
            <a:r>
              <a:rPr lang="en-US" altLang="ko-KR" sz="700" dirty="0"/>
              <a:t>",</a:t>
            </a:r>
            <a:br>
              <a:rPr lang="en-US" altLang="ko-KR" sz="700" dirty="0"/>
            </a:br>
            <a:r>
              <a:rPr lang="en-US" altLang="ko-KR" sz="700" dirty="0"/>
              <a:t>      impressions: "$</a:t>
            </a:r>
            <a:r>
              <a:rPr lang="en-US" altLang="ko-KR" sz="700" dirty="0" err="1"/>
              <a:t>performance.impressions</a:t>
            </a:r>
            <a:r>
              <a:rPr lang="en-US" altLang="ko-KR" sz="700" dirty="0"/>
              <a:t>",</a:t>
            </a:r>
            <a:br>
              <a:rPr lang="en-US" altLang="ko-KR" sz="700" dirty="0"/>
            </a:br>
            <a:r>
              <a:rPr lang="en-US" altLang="ko-KR" sz="700" dirty="0"/>
              <a:t>      clicks: "$</a:t>
            </a:r>
            <a:r>
              <a:rPr lang="en-US" altLang="ko-KR" sz="700" dirty="0" err="1"/>
              <a:t>performance.clicks</a:t>
            </a:r>
            <a:r>
              <a:rPr lang="en-US" altLang="ko-KR" sz="700" dirty="0"/>
              <a:t>",</a:t>
            </a:r>
            <a:br>
              <a:rPr lang="en-US" altLang="ko-KR" sz="700" dirty="0"/>
            </a:br>
            <a:r>
              <a:rPr lang="en-US" altLang="ko-KR" sz="700" dirty="0"/>
              <a:t>      revenue: "$</a:t>
            </a:r>
            <a:r>
              <a:rPr lang="en-US" altLang="ko-KR" sz="700" dirty="0" err="1"/>
              <a:t>performance.revenue</a:t>
            </a:r>
            <a:r>
              <a:rPr lang="en-US" altLang="ko-KR" sz="700" dirty="0"/>
              <a:t>"</a:t>
            </a:r>
            <a:br>
              <a:rPr lang="en-US" altLang="ko-KR" sz="700" dirty="0"/>
            </a:br>
            <a:r>
              <a:rPr lang="en-US" altLang="ko-KR" sz="700" dirty="0"/>
              <a:t>    }</a:t>
            </a:r>
            <a:br>
              <a:rPr lang="en-US" altLang="ko-KR" sz="700" dirty="0"/>
            </a:br>
            <a:r>
              <a:rPr lang="en-US" altLang="ko-KR" sz="700" dirty="0"/>
              <a:t>  }</a:t>
            </a:r>
            <a:br>
              <a:rPr lang="en-US" altLang="ko-KR" sz="700" dirty="0"/>
            </a:br>
            <a:r>
              <a:rPr lang="en-US" altLang="ko-KR" sz="700" dirty="0"/>
              <a:t>])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2B2FD06-13CE-E0D8-FACE-9DC26E3CF349}"/>
              </a:ext>
            </a:extLst>
          </p:cNvPr>
          <p:cNvCxnSpPr>
            <a:cxnSpLocks/>
          </p:cNvCxnSpPr>
          <p:nvPr/>
        </p:nvCxnSpPr>
        <p:spPr>
          <a:xfrm flipV="1">
            <a:off x="4596285" y="3869130"/>
            <a:ext cx="765595" cy="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111;p14">
            <a:extLst>
              <a:ext uri="{FF2B5EF4-FFF2-40B4-BE49-F238E27FC236}">
                <a16:creationId xmlns:a16="http://schemas.microsoft.com/office/drawing/2014/main" id="{CD0F93D1-703A-B8F6-2C4B-BF285E009260}"/>
              </a:ext>
            </a:extLst>
          </p:cNvPr>
          <p:cNvSpPr txBox="1"/>
          <p:nvPr/>
        </p:nvSpPr>
        <p:spPr>
          <a:xfrm>
            <a:off x="4331833" y="2087390"/>
            <a:ext cx="545960" cy="33852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ads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8C0AC9B-E019-6ADD-AE7A-0E39C520D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49" y="3834474"/>
            <a:ext cx="2109888" cy="34563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Google Shape;111;p14">
            <a:extLst>
              <a:ext uri="{FF2B5EF4-FFF2-40B4-BE49-F238E27FC236}">
                <a16:creationId xmlns:a16="http://schemas.microsoft.com/office/drawing/2014/main" id="{9A053EEB-149B-68B8-7A3B-3A428E72E887}"/>
              </a:ext>
            </a:extLst>
          </p:cNvPr>
          <p:cNvSpPr txBox="1"/>
          <p:nvPr/>
        </p:nvSpPr>
        <p:spPr>
          <a:xfrm>
            <a:off x="701328" y="7365687"/>
            <a:ext cx="931890" cy="33852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/>
              <a:t>ad_groups</a:t>
            </a:r>
            <a:endParaRPr lang="en-US" altLang="ko-KR" sz="10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DFA6CE8-059F-48B6-6CFC-45243C345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42" y="1234669"/>
            <a:ext cx="1973302" cy="21477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Google Shape;111;p14">
            <a:extLst>
              <a:ext uri="{FF2B5EF4-FFF2-40B4-BE49-F238E27FC236}">
                <a16:creationId xmlns:a16="http://schemas.microsoft.com/office/drawing/2014/main" id="{A27D204B-5907-3BFC-B59D-B152B6E77939}"/>
              </a:ext>
            </a:extLst>
          </p:cNvPr>
          <p:cNvSpPr txBox="1"/>
          <p:nvPr/>
        </p:nvSpPr>
        <p:spPr>
          <a:xfrm>
            <a:off x="701328" y="3393843"/>
            <a:ext cx="931890" cy="33852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campaigns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5E5565-1793-0B82-E6A1-F18B9195B477}"/>
              </a:ext>
            </a:extLst>
          </p:cNvPr>
          <p:cNvSpPr/>
          <p:nvPr/>
        </p:nvSpPr>
        <p:spPr>
          <a:xfrm>
            <a:off x="270588" y="1449978"/>
            <a:ext cx="1582868" cy="133554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0B5F0B-1A58-4527-FB11-FCF51FFC3630}"/>
              </a:ext>
            </a:extLst>
          </p:cNvPr>
          <p:cNvSpPr/>
          <p:nvPr/>
        </p:nvSpPr>
        <p:spPr>
          <a:xfrm>
            <a:off x="279297" y="2614749"/>
            <a:ext cx="1582868" cy="133554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0371AE-2894-5CA0-B385-48F1265A671E}"/>
              </a:ext>
            </a:extLst>
          </p:cNvPr>
          <p:cNvSpPr/>
          <p:nvPr/>
        </p:nvSpPr>
        <p:spPr>
          <a:xfrm>
            <a:off x="484782" y="4148340"/>
            <a:ext cx="1582868" cy="133554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B08BF72-D119-70EA-D307-9C6058682849}"/>
              </a:ext>
            </a:extLst>
          </p:cNvPr>
          <p:cNvSpPr/>
          <p:nvPr/>
        </p:nvSpPr>
        <p:spPr>
          <a:xfrm>
            <a:off x="473897" y="5378426"/>
            <a:ext cx="1582868" cy="133554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BC8C01A-E1AE-6859-9EC8-2FB308B63AB2}"/>
              </a:ext>
            </a:extLst>
          </p:cNvPr>
          <p:cNvSpPr/>
          <p:nvPr/>
        </p:nvSpPr>
        <p:spPr>
          <a:xfrm>
            <a:off x="436886" y="6471352"/>
            <a:ext cx="1582868" cy="133554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C6B68C4-D4FD-4ACF-7A0C-F0543B7C940F}"/>
              </a:ext>
            </a:extLst>
          </p:cNvPr>
          <p:cNvSpPr/>
          <p:nvPr/>
        </p:nvSpPr>
        <p:spPr>
          <a:xfrm>
            <a:off x="2698691" y="3259940"/>
            <a:ext cx="1582868" cy="190705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6961930-9314-E284-7381-441045A19253}"/>
              </a:ext>
            </a:extLst>
          </p:cNvPr>
          <p:cNvSpPr/>
          <p:nvPr/>
        </p:nvSpPr>
        <p:spPr>
          <a:xfrm>
            <a:off x="2686923" y="2412279"/>
            <a:ext cx="1582868" cy="190705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1EAAB2E-2870-1CEE-C31E-B2E8AC249993}"/>
              </a:ext>
            </a:extLst>
          </p:cNvPr>
          <p:cNvSpPr/>
          <p:nvPr/>
        </p:nvSpPr>
        <p:spPr>
          <a:xfrm>
            <a:off x="2699265" y="1522864"/>
            <a:ext cx="1582868" cy="190705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4325B15-76D0-306E-5826-F07C82133B23}"/>
              </a:ext>
            </a:extLst>
          </p:cNvPr>
          <p:cNvCxnSpPr>
            <a:cxnSpLocks/>
          </p:cNvCxnSpPr>
          <p:nvPr/>
        </p:nvCxnSpPr>
        <p:spPr>
          <a:xfrm>
            <a:off x="1163628" y="3642726"/>
            <a:ext cx="0" cy="41434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226BE46-BD7D-4994-F09F-4F5280DE8BB7}"/>
              </a:ext>
            </a:extLst>
          </p:cNvPr>
          <p:cNvCxnSpPr>
            <a:cxnSpLocks/>
          </p:cNvCxnSpPr>
          <p:nvPr/>
        </p:nvCxnSpPr>
        <p:spPr>
          <a:xfrm flipV="1">
            <a:off x="2141488" y="3450645"/>
            <a:ext cx="504056" cy="58028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6295EB9A-2C43-2471-7325-79956C8654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4052" y="3951483"/>
            <a:ext cx="1367595" cy="377386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0E0D217-C1A6-25F7-89CC-CAECB18CE64E}"/>
              </a:ext>
            </a:extLst>
          </p:cNvPr>
          <p:cNvCxnSpPr>
            <a:cxnSpLocks/>
          </p:cNvCxnSpPr>
          <p:nvPr/>
        </p:nvCxnSpPr>
        <p:spPr>
          <a:xfrm>
            <a:off x="3366068" y="3778051"/>
            <a:ext cx="0" cy="29258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Google Shape;111;p14">
            <a:extLst>
              <a:ext uri="{FF2B5EF4-FFF2-40B4-BE49-F238E27FC236}">
                <a16:creationId xmlns:a16="http://schemas.microsoft.com/office/drawing/2014/main" id="{D0ACC075-D5C6-D083-CA5A-9126267D1F74}"/>
              </a:ext>
            </a:extLst>
          </p:cNvPr>
          <p:cNvSpPr txBox="1"/>
          <p:nvPr/>
        </p:nvSpPr>
        <p:spPr>
          <a:xfrm>
            <a:off x="4070155" y="5637496"/>
            <a:ext cx="1295310" cy="33852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/>
              <a:t>ad_performance</a:t>
            </a:r>
            <a:r>
              <a:rPr lang="en-US" altLang="ko-KR" sz="1000" dirty="0"/>
              <a:t> 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5E2846C7-614A-348E-813B-C433FFF5D3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3856" y="2096820"/>
            <a:ext cx="2160617" cy="3475307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8C3EFF4C-D955-890E-B71C-B4946BAA5E35}"/>
              </a:ext>
            </a:extLst>
          </p:cNvPr>
          <p:cNvSpPr/>
          <p:nvPr/>
        </p:nvSpPr>
        <p:spPr>
          <a:xfrm>
            <a:off x="2674052" y="4186541"/>
            <a:ext cx="1367594" cy="238286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C090D8E-7C97-D3F8-542D-4198368145E9}"/>
              </a:ext>
            </a:extLst>
          </p:cNvPr>
          <p:cNvSpPr/>
          <p:nvPr/>
        </p:nvSpPr>
        <p:spPr>
          <a:xfrm>
            <a:off x="2668559" y="5177307"/>
            <a:ext cx="1367594" cy="238286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A066325-C9C1-E4D7-D9AD-CD674C0253E2}"/>
              </a:ext>
            </a:extLst>
          </p:cNvPr>
          <p:cNvSpPr/>
          <p:nvPr/>
        </p:nvSpPr>
        <p:spPr>
          <a:xfrm>
            <a:off x="2645544" y="6155829"/>
            <a:ext cx="1367594" cy="238286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95921D1-F7A5-5FD9-2A91-3FD2E355568F}"/>
              </a:ext>
            </a:extLst>
          </p:cNvPr>
          <p:cNvSpPr/>
          <p:nvPr/>
        </p:nvSpPr>
        <p:spPr>
          <a:xfrm>
            <a:off x="2645544" y="7127401"/>
            <a:ext cx="1367594" cy="238286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80271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AB288-79CA-FE01-09E0-0A18F14CA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761D25B5-EC0E-759C-BE6F-786BDCB923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MongoDB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집계 분석</a:t>
            </a:r>
            <a:endParaRPr lang="ko-KR" altLang="en-US" dirty="0"/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1FB8193E-5DAE-5862-236A-D4D62FD3ED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(GROUP BY, SUM, AVG)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84998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6E176-3963-2CEF-90B3-2CD4A0DCC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DD5EE98-1CE2-FD5A-D248-19F6524E2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360" y="2735659"/>
            <a:ext cx="1802853" cy="25921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ECA6F856-4233-B49F-0701-8B3016A1F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272" y="768485"/>
            <a:ext cx="7710053" cy="248869"/>
          </a:xfrm>
        </p:spPr>
        <p:txBody>
          <a:bodyPr/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[Section 1: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GROUP BY + COUNT]</a:t>
            </a:r>
          </a:p>
        </p:txBody>
      </p:sp>
      <p:sp>
        <p:nvSpPr>
          <p:cNvPr id="5" name="Google Shape;111;p14">
            <a:extLst>
              <a:ext uri="{FF2B5EF4-FFF2-40B4-BE49-F238E27FC236}">
                <a16:creationId xmlns:a16="http://schemas.microsoft.com/office/drawing/2014/main" id="{DE67E122-7B2C-170F-4343-DB43076B3BD0}"/>
              </a:ext>
            </a:extLst>
          </p:cNvPr>
          <p:cNvSpPr txBox="1"/>
          <p:nvPr/>
        </p:nvSpPr>
        <p:spPr>
          <a:xfrm>
            <a:off x="7830120" y="1199128"/>
            <a:ext cx="3000788" cy="309312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altLang="ko-KR" sz="900" b="1" dirty="0"/>
              <a:t>[Section 1: </a:t>
            </a:r>
            <a:r>
              <a:rPr lang="ko-KR" altLang="en-US" sz="900" b="1" dirty="0"/>
              <a:t>기본 </a:t>
            </a:r>
            <a:r>
              <a:rPr lang="en-US" altLang="ko-KR" sz="900" b="1" dirty="0"/>
              <a:t>GROUP BY + COUNT]</a:t>
            </a:r>
            <a:br>
              <a:rPr lang="en-US" altLang="ko-KR" sz="900" b="1" dirty="0"/>
            </a:br>
            <a:endParaRPr lang="en-US" altLang="ko-KR" sz="9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/>
              <a:t>SELECT </a:t>
            </a:r>
            <a:br>
              <a:rPr lang="en-US" altLang="ko-KR" sz="900" dirty="0"/>
            </a:br>
            <a:r>
              <a:rPr lang="en-US" altLang="ko-KR" sz="900" dirty="0"/>
              <a:t>   </a:t>
            </a:r>
            <a:r>
              <a:rPr lang="en-US" altLang="ko-KR" sz="900" dirty="0" err="1"/>
              <a:t>ad_type</a:t>
            </a:r>
            <a:br>
              <a:rPr lang="en-US" altLang="ko-KR" sz="900" dirty="0"/>
            </a:br>
            <a:r>
              <a:rPr lang="en-US" altLang="ko-KR" sz="900" dirty="0"/>
              <a:t>   , COUNT(*) as </a:t>
            </a:r>
            <a:r>
              <a:rPr lang="en-US" altLang="ko-KR" sz="900" dirty="0" err="1"/>
              <a:t>ad_count</a:t>
            </a:r>
            <a:br>
              <a:rPr lang="en-US" altLang="ko-KR" sz="900" dirty="0"/>
            </a:br>
            <a:r>
              <a:rPr lang="en-US" altLang="ko-KR" sz="900" dirty="0"/>
              <a:t>FROM ads</a:t>
            </a:r>
            <a:br>
              <a:rPr lang="en-US" altLang="ko-KR" sz="900" dirty="0"/>
            </a:br>
            <a:r>
              <a:rPr lang="en-US" altLang="ko-KR" sz="900" dirty="0"/>
              <a:t>GROUP BY </a:t>
            </a:r>
            <a:r>
              <a:rPr lang="en-US" altLang="ko-KR" sz="900" dirty="0" err="1"/>
              <a:t>ad_type</a:t>
            </a:r>
            <a:endParaRPr lang="en-US" altLang="ko-KR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 err="1"/>
              <a:t>db.ads.aggregate</a:t>
            </a:r>
            <a:r>
              <a:rPr lang="en-US" altLang="ko-KR" sz="900" dirty="0"/>
              <a:t>([</a:t>
            </a:r>
            <a:br>
              <a:rPr lang="en-US" altLang="ko-KR" sz="900" dirty="0"/>
            </a:br>
            <a:r>
              <a:rPr lang="en-US" altLang="ko-KR" sz="900" dirty="0"/>
              <a:t>  {</a:t>
            </a:r>
            <a:br>
              <a:rPr lang="en-US" altLang="ko-KR" sz="900" dirty="0"/>
            </a:br>
            <a:r>
              <a:rPr lang="en-US" altLang="ko-KR" sz="900" dirty="0"/>
              <a:t>    $group: {</a:t>
            </a:r>
            <a:br>
              <a:rPr lang="en-US" altLang="ko-KR" sz="900" dirty="0"/>
            </a:br>
            <a:r>
              <a:rPr lang="en-US" altLang="ko-KR" sz="900" dirty="0"/>
              <a:t>      _id: "$</a:t>
            </a:r>
            <a:r>
              <a:rPr lang="en-US" altLang="ko-KR" sz="900" dirty="0" err="1"/>
              <a:t>ad_type</a:t>
            </a:r>
            <a:r>
              <a:rPr lang="en-US" altLang="ko-KR" sz="900" dirty="0"/>
              <a:t>",           // GROUP BY </a:t>
            </a:r>
            <a:r>
              <a:rPr lang="ko-KR" altLang="en-US" sz="900" dirty="0"/>
              <a:t>필드</a:t>
            </a:r>
            <a:br>
              <a:rPr lang="ko-KR" altLang="en-US" sz="900" dirty="0"/>
            </a:br>
            <a:r>
              <a:rPr lang="ko-KR" altLang="en-US" sz="900" dirty="0"/>
              <a:t>      </a:t>
            </a:r>
            <a:r>
              <a:rPr lang="en-US" altLang="ko-KR" sz="900" dirty="0" err="1"/>
              <a:t>ad_count</a:t>
            </a:r>
            <a:r>
              <a:rPr lang="en-US" altLang="ko-KR" sz="900" dirty="0"/>
              <a:t>: { $sum: 1 }      // COUNT(*) </a:t>
            </a:r>
            <a:r>
              <a:rPr lang="ko-KR" altLang="en-US" sz="900" dirty="0"/>
              <a:t>대응</a:t>
            </a:r>
            <a:br>
              <a:rPr lang="ko-KR" altLang="en-US" sz="900" dirty="0"/>
            </a:br>
            <a:r>
              <a:rPr lang="ko-KR" altLang="en-US" sz="900" dirty="0"/>
              <a:t>    </a:t>
            </a:r>
            <a:r>
              <a:rPr lang="en-US" altLang="ko-KR" sz="900" dirty="0"/>
              <a:t>}</a:t>
            </a:r>
            <a:br>
              <a:rPr lang="en-US" altLang="ko-KR" sz="900" dirty="0"/>
            </a:br>
            <a:r>
              <a:rPr lang="en-US" altLang="ko-KR" sz="900" dirty="0"/>
              <a:t>  }</a:t>
            </a:r>
            <a:br>
              <a:rPr lang="en-US" altLang="ko-KR" sz="900" dirty="0"/>
            </a:br>
            <a:r>
              <a:rPr lang="en-US" altLang="ko-KR" sz="900" dirty="0"/>
              <a:t>])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/>
              <a:t>_id: GROUP BY</a:t>
            </a:r>
            <a:r>
              <a:rPr lang="ko-KR" altLang="en-US" sz="900" dirty="0"/>
              <a:t>할 필드</a:t>
            </a:r>
            <a:endParaRPr lang="en-US" altLang="ko-KR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/>
              <a:t>$sum: 1: </a:t>
            </a:r>
            <a:r>
              <a:rPr lang="ko-KR" altLang="en-US" sz="900" dirty="0"/>
              <a:t>각 그룹의 문서 개수 세기</a:t>
            </a:r>
            <a:endParaRPr lang="en-US" altLang="ko-KR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dirty="0"/>
          </a:p>
          <a:p>
            <a:endParaRPr lang="en-US" altLang="ko-KR" sz="9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CAA5D83-EB82-AA39-764F-29AE745499B9}"/>
              </a:ext>
            </a:extLst>
          </p:cNvPr>
          <p:cNvCxnSpPr>
            <a:cxnSpLocks/>
          </p:cNvCxnSpPr>
          <p:nvPr/>
        </p:nvCxnSpPr>
        <p:spPr>
          <a:xfrm flipV="1">
            <a:off x="3869680" y="3869130"/>
            <a:ext cx="765595" cy="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111;p14">
            <a:extLst>
              <a:ext uri="{FF2B5EF4-FFF2-40B4-BE49-F238E27FC236}">
                <a16:creationId xmlns:a16="http://schemas.microsoft.com/office/drawing/2014/main" id="{31F1E0F5-B03D-566B-F363-555F06258E0C}"/>
              </a:ext>
            </a:extLst>
          </p:cNvPr>
          <p:cNvSpPr txBox="1"/>
          <p:nvPr/>
        </p:nvSpPr>
        <p:spPr>
          <a:xfrm>
            <a:off x="2819111" y="3599558"/>
            <a:ext cx="545960" cy="33852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ads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23013CD-CC30-275E-6D4F-C9BB10789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275" y="2819348"/>
            <a:ext cx="1219306" cy="220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870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5E74D-C62D-0840-AA1B-44626805F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7DC49E15-896C-D74C-E5E7-BD24A2C10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272" y="768485"/>
            <a:ext cx="7710053" cy="248869"/>
          </a:xfrm>
        </p:spPr>
        <p:txBody>
          <a:bodyPr/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[Section 2: SUM, AVG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집계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  <p:sp>
        <p:nvSpPr>
          <p:cNvPr id="5" name="Google Shape;111;p14">
            <a:extLst>
              <a:ext uri="{FF2B5EF4-FFF2-40B4-BE49-F238E27FC236}">
                <a16:creationId xmlns:a16="http://schemas.microsoft.com/office/drawing/2014/main" id="{2B94FA95-5C69-C3AF-A7D0-C98EBE1BB60D}"/>
              </a:ext>
            </a:extLst>
          </p:cNvPr>
          <p:cNvSpPr txBox="1"/>
          <p:nvPr/>
        </p:nvSpPr>
        <p:spPr>
          <a:xfrm>
            <a:off x="7758112" y="1151483"/>
            <a:ext cx="3000788" cy="337012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altLang="ko-KR" sz="900" b="1" dirty="0"/>
              <a:t>[Section 2: SUM, AVG </a:t>
            </a:r>
            <a:r>
              <a:rPr lang="ko-KR" altLang="en-US" sz="900" b="1" dirty="0"/>
              <a:t>집계</a:t>
            </a:r>
            <a:r>
              <a:rPr lang="en-US" altLang="ko-KR" sz="900" b="1" dirty="0"/>
              <a:t>]</a:t>
            </a:r>
            <a:br>
              <a:rPr lang="en-US" altLang="ko-KR" sz="900" b="1" dirty="0"/>
            </a:br>
            <a:endParaRPr lang="en-US" altLang="ko-KR" sz="9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/>
              <a:t>SELECT </a:t>
            </a:r>
            <a:br>
              <a:rPr lang="en-US" altLang="ko-KR" sz="900" dirty="0"/>
            </a:br>
            <a:r>
              <a:rPr lang="en-US" altLang="ko-KR" sz="900" dirty="0"/>
              <a:t>  </a:t>
            </a:r>
            <a:r>
              <a:rPr lang="en-US" altLang="ko-KR" sz="900" dirty="0" err="1"/>
              <a:t>ad_id</a:t>
            </a:r>
            <a:r>
              <a:rPr lang="en-US" altLang="ko-KR" sz="900" dirty="0"/>
              <a:t>,</a:t>
            </a:r>
            <a:br>
              <a:rPr lang="en-US" altLang="ko-KR" sz="900" dirty="0"/>
            </a:br>
            <a:r>
              <a:rPr lang="en-US" altLang="ko-KR" sz="900" dirty="0"/>
              <a:t>  SUM(clicks) as </a:t>
            </a:r>
            <a:r>
              <a:rPr lang="en-US" altLang="ko-KR" sz="900" dirty="0" err="1"/>
              <a:t>total_clicks</a:t>
            </a:r>
            <a:r>
              <a:rPr lang="en-US" altLang="ko-KR" sz="900" dirty="0"/>
              <a:t>,</a:t>
            </a:r>
            <a:br>
              <a:rPr lang="en-US" altLang="ko-KR" sz="900" dirty="0"/>
            </a:br>
            <a:r>
              <a:rPr lang="en-US" altLang="ko-KR" sz="900" dirty="0"/>
              <a:t>  AVG(revenue) as </a:t>
            </a:r>
            <a:r>
              <a:rPr lang="en-US" altLang="ko-KR" sz="900" dirty="0" err="1"/>
              <a:t>avg_revenue</a:t>
            </a:r>
            <a:r>
              <a:rPr lang="en-US" altLang="ko-KR" sz="900" dirty="0"/>
              <a:t>,</a:t>
            </a:r>
            <a:br>
              <a:rPr lang="en-US" altLang="ko-KR" sz="900" dirty="0"/>
            </a:br>
            <a:r>
              <a:rPr lang="en-US" altLang="ko-KR" sz="900" dirty="0"/>
              <a:t>  SUM(revenue) as </a:t>
            </a:r>
            <a:r>
              <a:rPr lang="en-US" altLang="ko-KR" sz="900" dirty="0" err="1"/>
              <a:t>total_revenue</a:t>
            </a:r>
            <a:br>
              <a:rPr lang="en-US" altLang="ko-KR" sz="900" dirty="0"/>
            </a:br>
            <a:r>
              <a:rPr lang="en-US" altLang="ko-KR" sz="900" dirty="0"/>
              <a:t>FROM </a:t>
            </a:r>
            <a:r>
              <a:rPr lang="en-US" altLang="ko-KR" sz="900" dirty="0" err="1"/>
              <a:t>ad_performance</a:t>
            </a:r>
            <a:br>
              <a:rPr lang="en-US" altLang="ko-KR" sz="900" dirty="0"/>
            </a:br>
            <a:r>
              <a:rPr lang="en-US" altLang="ko-KR" sz="900" dirty="0"/>
              <a:t>GROUP BY </a:t>
            </a:r>
            <a:r>
              <a:rPr lang="en-US" altLang="ko-KR" sz="900" dirty="0" err="1"/>
              <a:t>ad_id</a:t>
            </a:r>
            <a:endParaRPr lang="en-US" altLang="ko-KR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dirty="0"/>
          </a:p>
          <a:p>
            <a:endParaRPr lang="en-US" altLang="ko-KR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 err="1"/>
              <a:t>db.ad_performance.aggregate</a:t>
            </a:r>
            <a:r>
              <a:rPr lang="en-US" altLang="ko-KR" sz="900" dirty="0"/>
              <a:t>([</a:t>
            </a:r>
            <a:br>
              <a:rPr lang="en-US" altLang="ko-KR" sz="900" dirty="0"/>
            </a:br>
            <a:r>
              <a:rPr lang="en-US" altLang="ko-KR" sz="900" dirty="0"/>
              <a:t>  {</a:t>
            </a:r>
            <a:br>
              <a:rPr lang="en-US" altLang="ko-KR" sz="900" dirty="0"/>
            </a:br>
            <a:r>
              <a:rPr lang="en-US" altLang="ko-KR" sz="900" dirty="0"/>
              <a:t>    $group: {</a:t>
            </a:r>
            <a:br>
              <a:rPr lang="en-US" altLang="ko-KR" sz="900" dirty="0"/>
            </a:br>
            <a:r>
              <a:rPr lang="en-US" altLang="ko-KR" sz="900" dirty="0"/>
              <a:t>      _id: "$</a:t>
            </a:r>
            <a:r>
              <a:rPr lang="en-US" altLang="ko-KR" sz="900" dirty="0" err="1"/>
              <a:t>ad_id</a:t>
            </a:r>
            <a:r>
              <a:rPr lang="en-US" altLang="ko-KR" sz="900" dirty="0"/>
              <a:t>",</a:t>
            </a:r>
            <a:br>
              <a:rPr lang="en-US" altLang="ko-KR" sz="900" dirty="0"/>
            </a:br>
            <a:r>
              <a:rPr lang="en-US" altLang="ko-KR" sz="900" dirty="0"/>
              <a:t>      </a:t>
            </a:r>
            <a:r>
              <a:rPr lang="en-US" altLang="ko-KR" sz="900" dirty="0" err="1"/>
              <a:t>total_clicks</a:t>
            </a:r>
            <a:r>
              <a:rPr lang="en-US" altLang="ko-KR" sz="900" dirty="0"/>
              <a:t>: { $sum: "$clicks" },</a:t>
            </a:r>
            <a:br>
              <a:rPr lang="en-US" altLang="ko-KR" sz="900" dirty="0"/>
            </a:br>
            <a:r>
              <a:rPr lang="en-US" altLang="ko-KR" sz="900" dirty="0"/>
              <a:t>      </a:t>
            </a:r>
            <a:r>
              <a:rPr lang="en-US" altLang="ko-KR" sz="900" dirty="0" err="1"/>
              <a:t>avg_revenue</a:t>
            </a:r>
            <a:r>
              <a:rPr lang="en-US" altLang="ko-KR" sz="900" dirty="0"/>
              <a:t>: { $avg: "$revenue" },</a:t>
            </a:r>
            <a:br>
              <a:rPr lang="en-US" altLang="ko-KR" sz="900" dirty="0"/>
            </a:br>
            <a:r>
              <a:rPr lang="en-US" altLang="ko-KR" sz="900" dirty="0"/>
              <a:t>      </a:t>
            </a:r>
            <a:r>
              <a:rPr lang="en-US" altLang="ko-KR" sz="900" dirty="0" err="1"/>
              <a:t>total_revenue</a:t>
            </a:r>
            <a:r>
              <a:rPr lang="en-US" altLang="ko-KR" sz="900" dirty="0"/>
              <a:t>: { $sum: "$revenue" }</a:t>
            </a:r>
            <a:br>
              <a:rPr lang="en-US" altLang="ko-KR" sz="900" dirty="0"/>
            </a:br>
            <a:r>
              <a:rPr lang="en-US" altLang="ko-KR" sz="900" dirty="0"/>
              <a:t>    }</a:t>
            </a:r>
            <a:br>
              <a:rPr lang="en-US" altLang="ko-KR" sz="900" dirty="0"/>
            </a:br>
            <a:r>
              <a:rPr lang="en-US" altLang="ko-KR" sz="900" dirty="0"/>
              <a:t>  }</a:t>
            </a:r>
            <a:br>
              <a:rPr lang="en-US" altLang="ko-KR" sz="900" dirty="0"/>
            </a:br>
            <a:r>
              <a:rPr lang="en-US" altLang="ko-KR" sz="900" dirty="0"/>
              <a:t>])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2C9D640-EAB2-FE16-91E5-9A1EC31EA389}"/>
              </a:ext>
            </a:extLst>
          </p:cNvPr>
          <p:cNvCxnSpPr>
            <a:cxnSpLocks/>
          </p:cNvCxnSpPr>
          <p:nvPr/>
        </p:nvCxnSpPr>
        <p:spPr>
          <a:xfrm flipV="1">
            <a:off x="3221608" y="3743771"/>
            <a:ext cx="765595" cy="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5A01F037-4D13-A501-C1C8-30358F3B3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392" y="2231603"/>
            <a:ext cx="1367595" cy="37738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Google Shape;111;p14">
            <a:extLst>
              <a:ext uri="{FF2B5EF4-FFF2-40B4-BE49-F238E27FC236}">
                <a16:creationId xmlns:a16="http://schemas.microsoft.com/office/drawing/2014/main" id="{B413F936-1C9B-F89C-20F1-FD7DF0D2D6AA}"/>
              </a:ext>
            </a:extLst>
          </p:cNvPr>
          <p:cNvSpPr txBox="1"/>
          <p:nvPr/>
        </p:nvSpPr>
        <p:spPr>
          <a:xfrm>
            <a:off x="1321753" y="6071268"/>
            <a:ext cx="1295310" cy="33852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/>
              <a:t>ad_performance</a:t>
            </a:r>
            <a:r>
              <a:rPr lang="en-US" altLang="ko-KR" sz="1000" dirty="0"/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EAFC9B-D3C8-FC6A-9871-C71DC2674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892" y="2348500"/>
            <a:ext cx="1844200" cy="327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617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54ED2-4F03-FCB9-652D-5B881DEE4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D91B99A0-B377-C5E2-E40D-62917BD3E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272" y="768485"/>
            <a:ext cx="7710053" cy="248869"/>
          </a:xfrm>
        </p:spPr>
        <p:txBody>
          <a:bodyPr/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[Section 3: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필터링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집계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(WHERE + GROUP BY)]</a:t>
            </a:r>
          </a:p>
        </p:txBody>
      </p:sp>
      <p:sp>
        <p:nvSpPr>
          <p:cNvPr id="5" name="Google Shape;111;p14">
            <a:extLst>
              <a:ext uri="{FF2B5EF4-FFF2-40B4-BE49-F238E27FC236}">
                <a16:creationId xmlns:a16="http://schemas.microsoft.com/office/drawing/2014/main" id="{CE0440BC-0ECF-93AC-B9DA-661FC1CF8ED6}"/>
              </a:ext>
            </a:extLst>
          </p:cNvPr>
          <p:cNvSpPr txBox="1"/>
          <p:nvPr/>
        </p:nvSpPr>
        <p:spPr>
          <a:xfrm>
            <a:off x="7826519" y="1248777"/>
            <a:ext cx="3000788" cy="40626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altLang="ko-KR" sz="900" b="1" dirty="0"/>
              <a:t>[Section 3: </a:t>
            </a:r>
            <a:r>
              <a:rPr lang="ko-KR" altLang="en-US" sz="900" b="1" dirty="0"/>
              <a:t>필터링 </a:t>
            </a:r>
            <a:r>
              <a:rPr lang="en-US" altLang="ko-KR" sz="900" b="1" dirty="0"/>
              <a:t>+ </a:t>
            </a:r>
            <a:r>
              <a:rPr lang="ko-KR" altLang="en-US" sz="900" b="1" dirty="0"/>
              <a:t>집계 </a:t>
            </a:r>
            <a:r>
              <a:rPr lang="en-US" altLang="ko-KR" sz="900" b="1" dirty="0"/>
              <a:t>(WHERE + GROUP BY)]</a:t>
            </a:r>
            <a:br>
              <a:rPr lang="en-US" altLang="ko-KR" sz="900" b="1" dirty="0"/>
            </a:br>
            <a:endParaRPr lang="en-US" altLang="ko-KR" sz="9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/>
              <a:t>SELECT </a:t>
            </a:r>
            <a:br>
              <a:rPr lang="en-US" altLang="ko-KR" sz="900" dirty="0"/>
            </a:br>
            <a:r>
              <a:rPr lang="en-US" altLang="ko-KR" sz="900" dirty="0"/>
              <a:t>  </a:t>
            </a:r>
            <a:r>
              <a:rPr lang="en-US" altLang="ko-KR" sz="900" dirty="0" err="1"/>
              <a:t>ad_id</a:t>
            </a:r>
            <a:r>
              <a:rPr lang="en-US" altLang="ko-KR" sz="900" dirty="0"/>
              <a:t>,</a:t>
            </a:r>
            <a:br>
              <a:rPr lang="en-US" altLang="ko-KR" sz="900" dirty="0"/>
            </a:br>
            <a:r>
              <a:rPr lang="en-US" altLang="ko-KR" sz="900" dirty="0"/>
              <a:t>  SUM(clicks) as </a:t>
            </a:r>
            <a:r>
              <a:rPr lang="en-US" altLang="ko-KR" sz="900" dirty="0" err="1"/>
              <a:t>total_clicks</a:t>
            </a:r>
            <a:br>
              <a:rPr lang="en-US" altLang="ko-KR" sz="900" dirty="0"/>
            </a:br>
            <a:r>
              <a:rPr lang="en-US" altLang="ko-KR" sz="900" dirty="0"/>
              <a:t>FROM </a:t>
            </a:r>
            <a:r>
              <a:rPr lang="en-US" altLang="ko-KR" sz="900" dirty="0" err="1"/>
              <a:t>ad_performance</a:t>
            </a:r>
            <a:br>
              <a:rPr lang="en-US" altLang="ko-KR" sz="900" dirty="0"/>
            </a:br>
            <a:r>
              <a:rPr lang="en-US" altLang="ko-KR" sz="900" dirty="0"/>
              <a:t>WHERE date &gt;= '2025-01-15'</a:t>
            </a:r>
            <a:br>
              <a:rPr lang="en-US" altLang="ko-KR" sz="900" dirty="0"/>
            </a:br>
            <a:r>
              <a:rPr lang="en-US" altLang="ko-KR" sz="900" dirty="0"/>
              <a:t>GROUP BY </a:t>
            </a:r>
            <a:r>
              <a:rPr lang="en-US" altLang="ko-KR" sz="900" dirty="0" err="1"/>
              <a:t>ad_id</a:t>
            </a:r>
            <a:endParaRPr lang="en-US" altLang="ko-KR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dirty="0"/>
          </a:p>
          <a:p>
            <a:endParaRPr lang="en-US" altLang="ko-KR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 err="1"/>
              <a:t>db.ad_performance.aggregate</a:t>
            </a:r>
            <a:r>
              <a:rPr lang="en-US" altLang="ko-KR" sz="900" dirty="0"/>
              <a:t>([</a:t>
            </a:r>
            <a:br>
              <a:rPr lang="en-US" altLang="ko-KR" sz="900" dirty="0"/>
            </a:br>
            <a:r>
              <a:rPr lang="en-US" altLang="ko-KR" sz="900" dirty="0"/>
              <a:t>  {</a:t>
            </a:r>
            <a:br>
              <a:rPr lang="en-US" altLang="ko-KR" sz="900" dirty="0"/>
            </a:br>
            <a:r>
              <a:rPr lang="en-US" altLang="ko-KR" sz="900" dirty="0"/>
              <a:t>    $match: {</a:t>
            </a:r>
            <a:br>
              <a:rPr lang="en-US" altLang="ko-KR" sz="900" dirty="0"/>
            </a:br>
            <a:r>
              <a:rPr lang="en-US" altLang="ko-KR" sz="900" dirty="0"/>
              <a:t>      date: { $</a:t>
            </a:r>
            <a:r>
              <a:rPr lang="en-US" altLang="ko-KR" sz="900" dirty="0" err="1"/>
              <a:t>gte</a:t>
            </a:r>
            <a:r>
              <a:rPr lang="en-US" altLang="ko-KR" sz="900" dirty="0"/>
              <a:t>: new Date("2025-01-15") }</a:t>
            </a:r>
            <a:br>
              <a:rPr lang="en-US" altLang="ko-KR" sz="900" dirty="0"/>
            </a:br>
            <a:r>
              <a:rPr lang="en-US" altLang="ko-KR" sz="900" dirty="0"/>
              <a:t>    }</a:t>
            </a:r>
            <a:br>
              <a:rPr lang="en-US" altLang="ko-KR" sz="900" dirty="0"/>
            </a:br>
            <a:r>
              <a:rPr lang="en-US" altLang="ko-KR" sz="900" dirty="0"/>
              <a:t>  },</a:t>
            </a:r>
            <a:br>
              <a:rPr lang="en-US" altLang="ko-KR" sz="900" dirty="0"/>
            </a:br>
            <a:r>
              <a:rPr lang="en-US" altLang="ko-KR" sz="900" dirty="0"/>
              <a:t>  {</a:t>
            </a:r>
            <a:br>
              <a:rPr lang="en-US" altLang="ko-KR" sz="900" dirty="0"/>
            </a:br>
            <a:r>
              <a:rPr lang="en-US" altLang="ko-KR" sz="900" dirty="0"/>
              <a:t>    $group: {</a:t>
            </a:r>
            <a:br>
              <a:rPr lang="en-US" altLang="ko-KR" sz="900" dirty="0"/>
            </a:br>
            <a:r>
              <a:rPr lang="en-US" altLang="ko-KR" sz="900" dirty="0"/>
              <a:t>      _id: "$</a:t>
            </a:r>
            <a:r>
              <a:rPr lang="en-US" altLang="ko-KR" sz="900" dirty="0" err="1"/>
              <a:t>ad_id</a:t>
            </a:r>
            <a:r>
              <a:rPr lang="en-US" altLang="ko-KR" sz="900" dirty="0"/>
              <a:t>",</a:t>
            </a:r>
            <a:br>
              <a:rPr lang="en-US" altLang="ko-KR" sz="900" dirty="0"/>
            </a:br>
            <a:r>
              <a:rPr lang="en-US" altLang="ko-KR" sz="900" dirty="0"/>
              <a:t>      </a:t>
            </a:r>
            <a:r>
              <a:rPr lang="en-US" altLang="ko-KR" sz="900" dirty="0" err="1"/>
              <a:t>total_clicks</a:t>
            </a:r>
            <a:r>
              <a:rPr lang="en-US" altLang="ko-KR" sz="900" dirty="0"/>
              <a:t>: { $sum: "$clicks" }</a:t>
            </a:r>
            <a:br>
              <a:rPr lang="en-US" altLang="ko-KR" sz="900" dirty="0"/>
            </a:br>
            <a:r>
              <a:rPr lang="en-US" altLang="ko-KR" sz="900" dirty="0"/>
              <a:t>    }</a:t>
            </a:r>
            <a:br>
              <a:rPr lang="en-US" altLang="ko-KR" sz="900" dirty="0"/>
            </a:br>
            <a:r>
              <a:rPr lang="en-US" altLang="ko-KR" sz="900" dirty="0"/>
              <a:t>  }</a:t>
            </a:r>
            <a:br>
              <a:rPr lang="en-US" altLang="ko-KR" sz="900" dirty="0"/>
            </a:br>
            <a:r>
              <a:rPr lang="en-US" altLang="ko-KR" sz="900" dirty="0"/>
              <a:t>])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/>
              <a:t>$match</a:t>
            </a:r>
            <a:r>
              <a:rPr lang="ko-KR" altLang="en-US" sz="900" dirty="0"/>
              <a:t>가 </a:t>
            </a:r>
            <a:r>
              <a:rPr lang="en-US" altLang="ko-KR" sz="900" dirty="0"/>
              <a:t>$group </a:t>
            </a:r>
            <a:r>
              <a:rPr lang="ko-KR" altLang="en-US" sz="900" dirty="0"/>
              <a:t>앞에 있으면 → </a:t>
            </a:r>
            <a:r>
              <a:rPr lang="en-US" altLang="ko-KR" sz="900" dirty="0"/>
              <a:t>WHERE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/>
              <a:t>$match</a:t>
            </a:r>
            <a:r>
              <a:rPr lang="ko-KR" altLang="en-US" sz="900" dirty="0"/>
              <a:t>가 </a:t>
            </a:r>
            <a:r>
              <a:rPr lang="en-US" altLang="ko-KR" sz="900" dirty="0"/>
              <a:t>$group </a:t>
            </a:r>
            <a:r>
              <a:rPr lang="ko-KR" altLang="en-US" sz="900" dirty="0"/>
              <a:t>뒤에 있으면 → </a:t>
            </a:r>
            <a:r>
              <a:rPr lang="en-US" altLang="ko-KR" sz="900" dirty="0"/>
              <a:t>HAVING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60E6A9-7799-90CE-F7ED-8AE60BB9C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736" y="2724011"/>
            <a:ext cx="1615580" cy="2171888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7A22D25-4F67-D893-EA01-06DB408C0C64}"/>
              </a:ext>
            </a:extLst>
          </p:cNvPr>
          <p:cNvCxnSpPr>
            <a:cxnSpLocks/>
          </p:cNvCxnSpPr>
          <p:nvPr/>
        </p:nvCxnSpPr>
        <p:spPr>
          <a:xfrm flipV="1">
            <a:off x="3221608" y="3743771"/>
            <a:ext cx="765595" cy="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E96E85C2-6262-AC2F-3AE5-1FD645D5F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392" y="2231603"/>
            <a:ext cx="1367595" cy="37738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Google Shape;111;p14">
            <a:extLst>
              <a:ext uri="{FF2B5EF4-FFF2-40B4-BE49-F238E27FC236}">
                <a16:creationId xmlns:a16="http://schemas.microsoft.com/office/drawing/2014/main" id="{702031D7-A576-D83C-6279-0D4BBD7D86F8}"/>
              </a:ext>
            </a:extLst>
          </p:cNvPr>
          <p:cNvSpPr txBox="1"/>
          <p:nvPr/>
        </p:nvSpPr>
        <p:spPr>
          <a:xfrm>
            <a:off x="1321753" y="6071268"/>
            <a:ext cx="1295310" cy="33852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/>
              <a:t>ad_performance</a:t>
            </a:r>
            <a:r>
              <a:rPr lang="en-US" altLang="ko-KR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7940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F5875-9E84-5CA0-1982-DB9E31814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0FE032B4-B111-DC76-5DCF-849B13E37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MongoDB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접속 및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Google OAuth 2.0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기반 회원가입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9782CA4-F869-49A4-6E8C-9D3E36564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23491"/>
            <a:ext cx="7091038" cy="30963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Google Shape;111;p14">
            <a:extLst>
              <a:ext uri="{FF2B5EF4-FFF2-40B4-BE49-F238E27FC236}">
                <a16:creationId xmlns:a16="http://schemas.microsoft.com/office/drawing/2014/main" id="{309B0FBA-C85C-43E3-7069-96DED6FEBFEA}"/>
              </a:ext>
            </a:extLst>
          </p:cNvPr>
          <p:cNvSpPr txBox="1"/>
          <p:nvPr/>
        </p:nvSpPr>
        <p:spPr>
          <a:xfrm>
            <a:off x="4589760" y="3617221"/>
            <a:ext cx="2412774" cy="4924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ko-KR" sz="1000" b="1" dirty="0">
                <a:hlinkClick r:id="rId3"/>
              </a:rPr>
              <a:t>https://www.mongodb.com/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접속</a:t>
            </a:r>
            <a:endParaRPr lang="en-US" altLang="ko-KR" sz="1000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ko-KR" sz="1000" b="1" dirty="0"/>
              <a:t>Get Started </a:t>
            </a:r>
            <a:r>
              <a:rPr lang="ko-KR" altLang="en-US" sz="1000" b="1" dirty="0"/>
              <a:t>클릭</a:t>
            </a:r>
            <a:endParaRPr lang="en-US" altLang="ko-KR" sz="10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8DB9E32-7573-991F-307D-FE8937614890}"/>
              </a:ext>
            </a:extLst>
          </p:cNvPr>
          <p:cNvSpPr/>
          <p:nvPr/>
        </p:nvSpPr>
        <p:spPr>
          <a:xfrm>
            <a:off x="3077592" y="3527747"/>
            <a:ext cx="1512168" cy="720080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46198F-113D-9391-83C2-E8554E187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356" y="2519635"/>
            <a:ext cx="2815732" cy="4751884"/>
          </a:xfrm>
          <a:prstGeom prst="rect">
            <a:avLst/>
          </a:prstGeom>
        </p:spPr>
      </p:pic>
      <p:sp>
        <p:nvSpPr>
          <p:cNvPr id="4" name="Google Shape;111;p14">
            <a:extLst>
              <a:ext uri="{FF2B5EF4-FFF2-40B4-BE49-F238E27FC236}">
                <a16:creationId xmlns:a16="http://schemas.microsoft.com/office/drawing/2014/main" id="{449FF54A-9661-F5FA-9277-2CE8DEDB496B}"/>
              </a:ext>
            </a:extLst>
          </p:cNvPr>
          <p:cNvSpPr txBox="1"/>
          <p:nvPr/>
        </p:nvSpPr>
        <p:spPr>
          <a:xfrm>
            <a:off x="4949800" y="6408067"/>
            <a:ext cx="2628798" cy="3385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ko-KR" sz="1000" b="1" dirty="0"/>
              <a:t>Google OAuth 2.0 </a:t>
            </a:r>
            <a:r>
              <a:rPr lang="ko-KR" altLang="en-US" sz="1000" b="1" dirty="0"/>
              <a:t>기반 회원가입</a:t>
            </a:r>
            <a:r>
              <a:rPr lang="en-US" altLang="ko-KR" sz="1000" b="1" dirty="0"/>
              <a:t>/</a:t>
            </a:r>
            <a:r>
              <a:rPr lang="ko-KR" altLang="en-US" sz="1000" b="1" dirty="0"/>
              <a:t>로그인</a:t>
            </a:r>
            <a:r>
              <a:rPr lang="en-US" altLang="ko-KR" sz="1000" b="1" dirty="0"/>
              <a:t>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B09F01-B0B8-02F3-EBEE-53D49EE91712}"/>
              </a:ext>
            </a:extLst>
          </p:cNvPr>
          <p:cNvSpPr/>
          <p:nvPr/>
        </p:nvSpPr>
        <p:spPr>
          <a:xfrm>
            <a:off x="7847122" y="3749593"/>
            <a:ext cx="2503277" cy="426226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46650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049B5-6D09-3A3B-6769-1F6783AB8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5B188E3-BD4C-9DBB-C880-2D955FA6D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082" y="1223491"/>
            <a:ext cx="1802853" cy="25921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31853471-2BC9-BF7E-A4D3-9BFB88D3F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272" y="768485"/>
            <a:ext cx="7710053" cy="248869"/>
          </a:xfrm>
        </p:spPr>
        <p:txBody>
          <a:bodyPr/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[Section 4: JOIN + GROUP BY]</a:t>
            </a:r>
          </a:p>
        </p:txBody>
      </p:sp>
      <p:sp>
        <p:nvSpPr>
          <p:cNvPr id="5" name="Google Shape;111;p14">
            <a:extLst>
              <a:ext uri="{FF2B5EF4-FFF2-40B4-BE49-F238E27FC236}">
                <a16:creationId xmlns:a16="http://schemas.microsoft.com/office/drawing/2014/main" id="{F7A089D1-B47B-BF4F-3FD5-27491A9DFD99}"/>
              </a:ext>
            </a:extLst>
          </p:cNvPr>
          <p:cNvSpPr txBox="1"/>
          <p:nvPr/>
        </p:nvSpPr>
        <p:spPr>
          <a:xfrm>
            <a:off x="7830120" y="230207"/>
            <a:ext cx="3000788" cy="740199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altLang="ko-KR" sz="700" b="1" dirty="0"/>
              <a:t>[Section 4: JOIN + GROUP BY]</a:t>
            </a:r>
            <a:br>
              <a:rPr lang="en-US" altLang="ko-KR" sz="700" b="1" dirty="0"/>
            </a:br>
            <a:endParaRPr lang="en-US" altLang="ko-KR" sz="7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 dirty="0"/>
              <a:t>SELECT </a:t>
            </a:r>
            <a:br>
              <a:rPr lang="en-US" altLang="ko-KR" sz="700" dirty="0"/>
            </a:br>
            <a:r>
              <a:rPr lang="en-US" altLang="ko-KR" sz="700" dirty="0"/>
              <a:t>  </a:t>
            </a:r>
            <a:r>
              <a:rPr lang="en-US" altLang="ko-KR" sz="700" dirty="0" err="1"/>
              <a:t>c.campaign_name</a:t>
            </a:r>
            <a:r>
              <a:rPr lang="en-US" altLang="ko-KR" sz="700" dirty="0"/>
              <a:t>,</a:t>
            </a:r>
            <a:br>
              <a:rPr lang="en-US" altLang="ko-KR" sz="700" dirty="0"/>
            </a:br>
            <a:r>
              <a:rPr lang="en-US" altLang="ko-KR" sz="700" dirty="0"/>
              <a:t>  SUM(</a:t>
            </a:r>
            <a:r>
              <a:rPr lang="en-US" altLang="ko-KR" sz="700" dirty="0" err="1"/>
              <a:t>ap.clicks</a:t>
            </a:r>
            <a:r>
              <a:rPr lang="en-US" altLang="ko-KR" sz="700" dirty="0"/>
              <a:t>) as </a:t>
            </a:r>
            <a:r>
              <a:rPr lang="en-US" altLang="ko-KR" sz="700" dirty="0" err="1"/>
              <a:t>total_clicks</a:t>
            </a:r>
            <a:r>
              <a:rPr lang="en-US" altLang="ko-KR" sz="700" dirty="0"/>
              <a:t>,</a:t>
            </a:r>
            <a:br>
              <a:rPr lang="en-US" altLang="ko-KR" sz="700" dirty="0"/>
            </a:br>
            <a:r>
              <a:rPr lang="en-US" altLang="ko-KR" sz="700" dirty="0"/>
              <a:t>  SUM(</a:t>
            </a:r>
            <a:r>
              <a:rPr lang="en-US" altLang="ko-KR" sz="700" dirty="0" err="1"/>
              <a:t>ap.revenue</a:t>
            </a:r>
            <a:r>
              <a:rPr lang="en-US" altLang="ko-KR" sz="700" dirty="0"/>
              <a:t>) as </a:t>
            </a:r>
            <a:r>
              <a:rPr lang="en-US" altLang="ko-KR" sz="700" dirty="0" err="1"/>
              <a:t>total_revenue</a:t>
            </a:r>
            <a:r>
              <a:rPr lang="en-US" altLang="ko-KR" sz="700" dirty="0"/>
              <a:t>,</a:t>
            </a:r>
            <a:br>
              <a:rPr lang="en-US" altLang="ko-KR" sz="700" dirty="0"/>
            </a:br>
            <a:r>
              <a:rPr lang="en-US" altLang="ko-KR" sz="700" dirty="0"/>
              <a:t>  COUNT(DISTINCT </a:t>
            </a:r>
            <a:r>
              <a:rPr lang="en-US" altLang="ko-KR" sz="700" dirty="0" err="1"/>
              <a:t>a.ad_id</a:t>
            </a:r>
            <a:r>
              <a:rPr lang="en-US" altLang="ko-KR" sz="700" dirty="0"/>
              <a:t>) as </a:t>
            </a:r>
            <a:r>
              <a:rPr lang="en-US" altLang="ko-KR" sz="700" dirty="0" err="1"/>
              <a:t>ad_count</a:t>
            </a:r>
            <a:br>
              <a:rPr lang="en-US" altLang="ko-KR" sz="700" dirty="0"/>
            </a:br>
            <a:r>
              <a:rPr lang="en-US" altLang="ko-KR" sz="700" dirty="0"/>
              <a:t>FROM campaigns c</a:t>
            </a:r>
            <a:br>
              <a:rPr lang="en-US" altLang="ko-KR" sz="700" dirty="0"/>
            </a:br>
            <a:r>
              <a:rPr lang="en-US" altLang="ko-KR" sz="700" dirty="0"/>
              <a:t>LEFT JOIN </a:t>
            </a:r>
            <a:r>
              <a:rPr lang="en-US" altLang="ko-KR" sz="700" dirty="0" err="1"/>
              <a:t>ad_groups</a:t>
            </a:r>
            <a:r>
              <a:rPr lang="en-US" altLang="ko-KR" sz="700" dirty="0"/>
              <a:t> ag </a:t>
            </a:r>
            <a:br>
              <a:rPr lang="en-US" altLang="ko-KR" sz="700" dirty="0"/>
            </a:br>
            <a:r>
              <a:rPr lang="en-US" altLang="ko-KR" sz="700" dirty="0"/>
              <a:t>   ON </a:t>
            </a:r>
            <a:r>
              <a:rPr lang="en-US" altLang="ko-KR" sz="700" dirty="0" err="1"/>
              <a:t>c.campaign_id</a:t>
            </a:r>
            <a:r>
              <a:rPr lang="en-US" altLang="ko-KR" sz="700" dirty="0"/>
              <a:t> = </a:t>
            </a:r>
            <a:r>
              <a:rPr lang="en-US" altLang="ko-KR" sz="700" dirty="0" err="1"/>
              <a:t>ag.campaign_id</a:t>
            </a:r>
            <a:br>
              <a:rPr lang="en-US" altLang="ko-KR" sz="700" dirty="0"/>
            </a:br>
            <a:r>
              <a:rPr lang="en-US" altLang="ko-KR" sz="700" dirty="0"/>
              <a:t>LEFT JOIN ads a </a:t>
            </a:r>
            <a:br>
              <a:rPr lang="en-US" altLang="ko-KR" sz="700" dirty="0"/>
            </a:br>
            <a:r>
              <a:rPr lang="en-US" altLang="ko-KR" sz="700" dirty="0"/>
              <a:t>   ON </a:t>
            </a:r>
            <a:r>
              <a:rPr lang="en-US" altLang="ko-KR" sz="700" dirty="0" err="1"/>
              <a:t>ag.ad_group_id</a:t>
            </a:r>
            <a:r>
              <a:rPr lang="en-US" altLang="ko-KR" sz="700" dirty="0"/>
              <a:t> = </a:t>
            </a:r>
            <a:r>
              <a:rPr lang="en-US" altLang="ko-KR" sz="700" dirty="0" err="1"/>
              <a:t>a.ad_group_id</a:t>
            </a:r>
            <a:br>
              <a:rPr lang="en-US" altLang="ko-KR" sz="700" dirty="0"/>
            </a:br>
            <a:r>
              <a:rPr lang="en-US" altLang="ko-KR" sz="700" dirty="0"/>
              <a:t>LEFT JOIN </a:t>
            </a:r>
            <a:r>
              <a:rPr lang="en-US" altLang="ko-KR" sz="700" dirty="0" err="1"/>
              <a:t>ad_performance</a:t>
            </a:r>
            <a:r>
              <a:rPr lang="en-US" altLang="ko-KR" sz="700" dirty="0"/>
              <a:t> ap </a:t>
            </a:r>
            <a:br>
              <a:rPr lang="en-US" altLang="ko-KR" sz="700" dirty="0"/>
            </a:br>
            <a:r>
              <a:rPr lang="en-US" altLang="ko-KR" sz="700" dirty="0"/>
              <a:t>   ON </a:t>
            </a:r>
            <a:r>
              <a:rPr lang="en-US" altLang="ko-KR" sz="700" dirty="0" err="1"/>
              <a:t>a.ad_id</a:t>
            </a:r>
            <a:r>
              <a:rPr lang="en-US" altLang="ko-KR" sz="700" dirty="0"/>
              <a:t> = </a:t>
            </a:r>
            <a:r>
              <a:rPr lang="en-US" altLang="ko-KR" sz="700" dirty="0" err="1"/>
              <a:t>ap.ad_id</a:t>
            </a:r>
            <a:br>
              <a:rPr lang="en-US" altLang="ko-KR" sz="700" dirty="0"/>
            </a:br>
            <a:r>
              <a:rPr lang="en-US" altLang="ko-KR" sz="700" dirty="0"/>
              <a:t>GROUP BY </a:t>
            </a:r>
            <a:r>
              <a:rPr lang="en-US" altLang="ko-KR" sz="700" dirty="0" err="1"/>
              <a:t>c.campaign_id</a:t>
            </a:r>
            <a:r>
              <a:rPr lang="en-US" altLang="ko-KR" sz="700" dirty="0"/>
              <a:t>, </a:t>
            </a:r>
            <a:r>
              <a:rPr lang="en-US" altLang="ko-KR" sz="700" dirty="0" err="1"/>
              <a:t>c.campaign_name</a:t>
            </a:r>
            <a:endParaRPr lang="en-US" altLang="ko-KR" sz="700" dirty="0"/>
          </a:p>
          <a:p>
            <a:endParaRPr lang="en-US" altLang="ko-KR" sz="7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 dirty="0" err="1"/>
              <a:t>db.campaigns.aggregate</a:t>
            </a:r>
            <a:r>
              <a:rPr lang="en-US" altLang="ko-KR" sz="700" dirty="0"/>
              <a:t>([</a:t>
            </a:r>
            <a:br>
              <a:rPr lang="en-US" altLang="ko-KR" sz="700" dirty="0"/>
            </a:br>
            <a:r>
              <a:rPr lang="en-US" altLang="ko-KR" sz="700" dirty="0"/>
              <a:t>  {</a:t>
            </a:r>
            <a:br>
              <a:rPr lang="en-US" altLang="ko-KR" sz="700" dirty="0"/>
            </a:br>
            <a:r>
              <a:rPr lang="en-US" altLang="ko-KR" sz="700" dirty="0"/>
              <a:t>    $lookup: {</a:t>
            </a:r>
            <a:br>
              <a:rPr lang="en-US" altLang="ko-KR" sz="700" dirty="0"/>
            </a:br>
            <a:r>
              <a:rPr lang="en-US" altLang="ko-KR" sz="700" dirty="0"/>
              <a:t>      from: "</a:t>
            </a:r>
            <a:r>
              <a:rPr lang="en-US" altLang="ko-KR" sz="700" dirty="0" err="1"/>
              <a:t>ad_groups</a:t>
            </a:r>
            <a:r>
              <a:rPr lang="en-US" altLang="ko-KR" sz="700" dirty="0"/>
              <a:t>",</a:t>
            </a:r>
            <a:br>
              <a:rPr lang="en-US" altLang="ko-KR" sz="700" dirty="0"/>
            </a:br>
            <a:r>
              <a:rPr lang="en-US" altLang="ko-KR" sz="700" dirty="0"/>
              <a:t>      </a:t>
            </a:r>
            <a:r>
              <a:rPr lang="en-US" altLang="ko-KR" sz="700" dirty="0" err="1"/>
              <a:t>localField</a:t>
            </a:r>
            <a:r>
              <a:rPr lang="en-US" altLang="ko-KR" sz="700" dirty="0"/>
              <a:t>: "</a:t>
            </a:r>
            <a:r>
              <a:rPr lang="en-US" altLang="ko-KR" sz="700" dirty="0" err="1"/>
              <a:t>campaign_id</a:t>
            </a:r>
            <a:r>
              <a:rPr lang="en-US" altLang="ko-KR" sz="700" dirty="0"/>
              <a:t>",</a:t>
            </a:r>
            <a:br>
              <a:rPr lang="en-US" altLang="ko-KR" sz="700" dirty="0"/>
            </a:br>
            <a:r>
              <a:rPr lang="en-US" altLang="ko-KR" sz="700" dirty="0"/>
              <a:t>      </a:t>
            </a:r>
            <a:r>
              <a:rPr lang="en-US" altLang="ko-KR" sz="700" dirty="0" err="1"/>
              <a:t>foreignField</a:t>
            </a:r>
            <a:r>
              <a:rPr lang="en-US" altLang="ko-KR" sz="700" dirty="0"/>
              <a:t>: "</a:t>
            </a:r>
            <a:r>
              <a:rPr lang="en-US" altLang="ko-KR" sz="700" dirty="0" err="1"/>
              <a:t>campaign_id</a:t>
            </a:r>
            <a:r>
              <a:rPr lang="en-US" altLang="ko-KR" sz="700" dirty="0"/>
              <a:t>",</a:t>
            </a:r>
            <a:br>
              <a:rPr lang="en-US" altLang="ko-KR" sz="700" dirty="0"/>
            </a:br>
            <a:r>
              <a:rPr lang="en-US" altLang="ko-KR" sz="700" dirty="0"/>
              <a:t>      as: "</a:t>
            </a:r>
            <a:r>
              <a:rPr lang="en-US" altLang="ko-KR" sz="700" dirty="0" err="1"/>
              <a:t>ad_groups</a:t>
            </a:r>
            <a:r>
              <a:rPr lang="en-US" altLang="ko-KR" sz="700" dirty="0"/>
              <a:t>"</a:t>
            </a:r>
            <a:br>
              <a:rPr lang="en-US" altLang="ko-KR" sz="700" dirty="0"/>
            </a:br>
            <a:r>
              <a:rPr lang="en-US" altLang="ko-KR" sz="700" dirty="0"/>
              <a:t>    }</a:t>
            </a:r>
            <a:br>
              <a:rPr lang="en-US" altLang="ko-KR" sz="700" dirty="0"/>
            </a:br>
            <a:r>
              <a:rPr lang="en-US" altLang="ko-KR" sz="700" dirty="0"/>
              <a:t>  },</a:t>
            </a:r>
            <a:br>
              <a:rPr lang="en-US" altLang="ko-KR" sz="700" dirty="0"/>
            </a:br>
            <a:r>
              <a:rPr lang="en-US" altLang="ko-KR" sz="700" dirty="0"/>
              <a:t>  { $unwind: "$</a:t>
            </a:r>
            <a:r>
              <a:rPr lang="en-US" altLang="ko-KR" sz="700" dirty="0" err="1"/>
              <a:t>ad_groups</a:t>
            </a:r>
            <a:r>
              <a:rPr lang="en-US" altLang="ko-KR" sz="700" dirty="0"/>
              <a:t>" },</a:t>
            </a:r>
            <a:br>
              <a:rPr lang="en-US" altLang="ko-KR" sz="700" dirty="0"/>
            </a:br>
            <a:r>
              <a:rPr lang="en-US" altLang="ko-KR" sz="700" dirty="0"/>
              <a:t>  {</a:t>
            </a:r>
            <a:br>
              <a:rPr lang="en-US" altLang="ko-KR" sz="700" dirty="0"/>
            </a:br>
            <a:r>
              <a:rPr lang="en-US" altLang="ko-KR" sz="700" dirty="0"/>
              <a:t>    $lookup: {</a:t>
            </a:r>
            <a:br>
              <a:rPr lang="en-US" altLang="ko-KR" sz="700" dirty="0"/>
            </a:br>
            <a:r>
              <a:rPr lang="en-US" altLang="ko-KR" sz="700" dirty="0"/>
              <a:t>      from: "ads",</a:t>
            </a:r>
            <a:br>
              <a:rPr lang="en-US" altLang="ko-KR" sz="700" dirty="0"/>
            </a:br>
            <a:r>
              <a:rPr lang="en-US" altLang="ko-KR" sz="700" dirty="0"/>
              <a:t>      </a:t>
            </a:r>
            <a:r>
              <a:rPr lang="en-US" altLang="ko-KR" sz="700" dirty="0" err="1"/>
              <a:t>localField</a:t>
            </a:r>
            <a:r>
              <a:rPr lang="en-US" altLang="ko-KR" sz="700" dirty="0"/>
              <a:t>: "</a:t>
            </a:r>
            <a:r>
              <a:rPr lang="en-US" altLang="ko-KR" sz="700" dirty="0" err="1"/>
              <a:t>ad_groups.ad_group_id</a:t>
            </a:r>
            <a:r>
              <a:rPr lang="en-US" altLang="ko-KR" sz="700" dirty="0"/>
              <a:t>",</a:t>
            </a:r>
            <a:br>
              <a:rPr lang="en-US" altLang="ko-KR" sz="700" dirty="0"/>
            </a:br>
            <a:r>
              <a:rPr lang="en-US" altLang="ko-KR" sz="700" dirty="0"/>
              <a:t>      </a:t>
            </a:r>
            <a:r>
              <a:rPr lang="en-US" altLang="ko-KR" sz="700" dirty="0" err="1"/>
              <a:t>foreignField</a:t>
            </a:r>
            <a:r>
              <a:rPr lang="en-US" altLang="ko-KR" sz="700" dirty="0"/>
              <a:t>: "</a:t>
            </a:r>
            <a:r>
              <a:rPr lang="en-US" altLang="ko-KR" sz="700" dirty="0" err="1"/>
              <a:t>ad_group_id</a:t>
            </a:r>
            <a:r>
              <a:rPr lang="en-US" altLang="ko-KR" sz="700" dirty="0"/>
              <a:t>",</a:t>
            </a:r>
            <a:br>
              <a:rPr lang="en-US" altLang="ko-KR" sz="700" dirty="0"/>
            </a:br>
            <a:r>
              <a:rPr lang="en-US" altLang="ko-KR" sz="700" dirty="0"/>
              <a:t>      as: "ads"</a:t>
            </a:r>
            <a:br>
              <a:rPr lang="en-US" altLang="ko-KR" sz="700" dirty="0"/>
            </a:br>
            <a:r>
              <a:rPr lang="en-US" altLang="ko-KR" sz="700" dirty="0"/>
              <a:t>    }</a:t>
            </a:r>
            <a:br>
              <a:rPr lang="en-US" altLang="ko-KR" sz="700" dirty="0"/>
            </a:br>
            <a:r>
              <a:rPr lang="en-US" altLang="ko-KR" sz="700" dirty="0"/>
              <a:t>  },</a:t>
            </a:r>
            <a:br>
              <a:rPr lang="en-US" altLang="ko-KR" sz="700" dirty="0"/>
            </a:br>
            <a:r>
              <a:rPr lang="en-US" altLang="ko-KR" sz="700" dirty="0"/>
              <a:t>  { $unwind: "$ads" },</a:t>
            </a:r>
            <a:br>
              <a:rPr lang="en-US" altLang="ko-KR" sz="700" dirty="0"/>
            </a:br>
            <a:r>
              <a:rPr lang="en-US" altLang="ko-KR" sz="700" dirty="0"/>
              <a:t>  {</a:t>
            </a:r>
            <a:br>
              <a:rPr lang="en-US" altLang="ko-KR" sz="700" dirty="0"/>
            </a:br>
            <a:r>
              <a:rPr lang="en-US" altLang="ko-KR" sz="700" dirty="0"/>
              <a:t>    $lookup: {</a:t>
            </a:r>
            <a:br>
              <a:rPr lang="en-US" altLang="ko-KR" sz="700" dirty="0"/>
            </a:br>
            <a:r>
              <a:rPr lang="en-US" altLang="ko-KR" sz="700" dirty="0"/>
              <a:t>      from: "</a:t>
            </a:r>
            <a:r>
              <a:rPr lang="en-US" altLang="ko-KR" sz="700" dirty="0" err="1"/>
              <a:t>ad_performance</a:t>
            </a:r>
            <a:r>
              <a:rPr lang="en-US" altLang="ko-KR" sz="700" dirty="0"/>
              <a:t>",</a:t>
            </a:r>
            <a:br>
              <a:rPr lang="en-US" altLang="ko-KR" sz="700" dirty="0"/>
            </a:br>
            <a:r>
              <a:rPr lang="en-US" altLang="ko-KR" sz="700" dirty="0"/>
              <a:t>      </a:t>
            </a:r>
            <a:r>
              <a:rPr lang="en-US" altLang="ko-KR" sz="700" dirty="0" err="1"/>
              <a:t>localField</a:t>
            </a:r>
            <a:r>
              <a:rPr lang="en-US" altLang="ko-KR" sz="700" dirty="0"/>
              <a:t>: "</a:t>
            </a:r>
            <a:r>
              <a:rPr lang="en-US" altLang="ko-KR" sz="700" dirty="0" err="1"/>
              <a:t>ads.ad_id</a:t>
            </a:r>
            <a:r>
              <a:rPr lang="en-US" altLang="ko-KR" sz="700" dirty="0"/>
              <a:t>",</a:t>
            </a:r>
            <a:br>
              <a:rPr lang="en-US" altLang="ko-KR" sz="700" dirty="0"/>
            </a:br>
            <a:r>
              <a:rPr lang="en-US" altLang="ko-KR" sz="700" dirty="0"/>
              <a:t>      </a:t>
            </a:r>
            <a:r>
              <a:rPr lang="en-US" altLang="ko-KR" sz="700" dirty="0" err="1"/>
              <a:t>foreignField</a:t>
            </a:r>
            <a:r>
              <a:rPr lang="en-US" altLang="ko-KR" sz="700" dirty="0"/>
              <a:t>: "</a:t>
            </a:r>
            <a:r>
              <a:rPr lang="en-US" altLang="ko-KR" sz="700" dirty="0" err="1"/>
              <a:t>ad_id</a:t>
            </a:r>
            <a:r>
              <a:rPr lang="en-US" altLang="ko-KR" sz="700" dirty="0"/>
              <a:t>",</a:t>
            </a:r>
            <a:br>
              <a:rPr lang="en-US" altLang="ko-KR" sz="700" dirty="0"/>
            </a:br>
            <a:r>
              <a:rPr lang="en-US" altLang="ko-KR" sz="700" dirty="0"/>
              <a:t>      as: "performance"</a:t>
            </a:r>
            <a:br>
              <a:rPr lang="en-US" altLang="ko-KR" sz="700" dirty="0"/>
            </a:br>
            <a:r>
              <a:rPr lang="en-US" altLang="ko-KR" sz="700" dirty="0"/>
              <a:t>    }</a:t>
            </a:r>
            <a:br>
              <a:rPr lang="en-US" altLang="ko-KR" sz="700" dirty="0"/>
            </a:br>
            <a:r>
              <a:rPr lang="en-US" altLang="ko-KR" sz="700" dirty="0"/>
              <a:t>  },</a:t>
            </a:r>
            <a:br>
              <a:rPr lang="en-US" altLang="ko-KR" sz="700" dirty="0"/>
            </a:br>
            <a:r>
              <a:rPr lang="en-US" altLang="ko-KR" sz="700" dirty="0"/>
              <a:t>  { $unwind: { path: "$performance", </a:t>
            </a:r>
            <a:r>
              <a:rPr lang="en-US" altLang="ko-KR" sz="700" dirty="0" err="1"/>
              <a:t>preserveNullAndEmptyArrays</a:t>
            </a:r>
            <a:r>
              <a:rPr lang="en-US" altLang="ko-KR" sz="700" dirty="0"/>
              <a:t>: true } },</a:t>
            </a:r>
            <a:br>
              <a:rPr lang="en-US" altLang="ko-KR" sz="700" dirty="0"/>
            </a:br>
            <a:r>
              <a:rPr lang="en-US" altLang="ko-KR" sz="700" dirty="0"/>
              <a:t>  {</a:t>
            </a:r>
            <a:br>
              <a:rPr lang="en-US" altLang="ko-KR" sz="700" dirty="0"/>
            </a:br>
            <a:r>
              <a:rPr lang="en-US" altLang="ko-KR" sz="700" dirty="0"/>
              <a:t>    $group: {</a:t>
            </a:r>
            <a:br>
              <a:rPr lang="en-US" altLang="ko-KR" sz="700" dirty="0"/>
            </a:br>
            <a:r>
              <a:rPr lang="en-US" altLang="ko-KR" sz="700" dirty="0"/>
              <a:t>      _id: {</a:t>
            </a:r>
            <a:br>
              <a:rPr lang="en-US" altLang="ko-KR" sz="700" dirty="0"/>
            </a:br>
            <a:r>
              <a:rPr lang="en-US" altLang="ko-KR" sz="700" dirty="0"/>
              <a:t>        </a:t>
            </a:r>
            <a:r>
              <a:rPr lang="en-US" altLang="ko-KR" sz="700" dirty="0" err="1"/>
              <a:t>campaign_id</a:t>
            </a:r>
            <a:r>
              <a:rPr lang="en-US" altLang="ko-KR" sz="700" dirty="0"/>
              <a:t>: "$</a:t>
            </a:r>
            <a:r>
              <a:rPr lang="en-US" altLang="ko-KR" sz="700" dirty="0" err="1"/>
              <a:t>campaign_id</a:t>
            </a:r>
            <a:r>
              <a:rPr lang="en-US" altLang="ko-KR" sz="700" dirty="0"/>
              <a:t>",</a:t>
            </a:r>
            <a:br>
              <a:rPr lang="en-US" altLang="ko-KR" sz="700" dirty="0"/>
            </a:br>
            <a:r>
              <a:rPr lang="en-US" altLang="ko-KR" sz="700" dirty="0"/>
              <a:t>        </a:t>
            </a:r>
            <a:r>
              <a:rPr lang="en-US" altLang="ko-KR" sz="700" dirty="0" err="1"/>
              <a:t>campaign_name</a:t>
            </a:r>
            <a:r>
              <a:rPr lang="en-US" altLang="ko-KR" sz="700" dirty="0"/>
              <a:t>: "$</a:t>
            </a:r>
            <a:r>
              <a:rPr lang="en-US" altLang="ko-KR" sz="700" dirty="0" err="1"/>
              <a:t>campaign_name</a:t>
            </a:r>
            <a:r>
              <a:rPr lang="en-US" altLang="ko-KR" sz="700" dirty="0"/>
              <a:t>"</a:t>
            </a:r>
            <a:br>
              <a:rPr lang="en-US" altLang="ko-KR" sz="700" dirty="0"/>
            </a:br>
            <a:r>
              <a:rPr lang="en-US" altLang="ko-KR" sz="700" dirty="0"/>
              <a:t>      },</a:t>
            </a:r>
            <a:br>
              <a:rPr lang="en-US" altLang="ko-KR" sz="700" dirty="0"/>
            </a:br>
            <a:r>
              <a:rPr lang="en-US" altLang="ko-KR" sz="700" dirty="0"/>
              <a:t>      </a:t>
            </a:r>
            <a:r>
              <a:rPr lang="en-US" altLang="ko-KR" sz="700" dirty="0" err="1"/>
              <a:t>total_clicks</a:t>
            </a:r>
            <a:r>
              <a:rPr lang="en-US" altLang="ko-KR" sz="700" dirty="0"/>
              <a:t>: { $sum: "$</a:t>
            </a:r>
            <a:r>
              <a:rPr lang="en-US" altLang="ko-KR" sz="700" dirty="0" err="1"/>
              <a:t>performance.clicks</a:t>
            </a:r>
            <a:r>
              <a:rPr lang="en-US" altLang="ko-KR" sz="700" dirty="0"/>
              <a:t>" },</a:t>
            </a:r>
            <a:br>
              <a:rPr lang="en-US" altLang="ko-KR" sz="700" dirty="0"/>
            </a:br>
            <a:r>
              <a:rPr lang="en-US" altLang="ko-KR" sz="700" dirty="0"/>
              <a:t>      </a:t>
            </a:r>
            <a:r>
              <a:rPr lang="en-US" altLang="ko-KR" sz="700" dirty="0" err="1"/>
              <a:t>total_revenue</a:t>
            </a:r>
            <a:r>
              <a:rPr lang="en-US" altLang="ko-KR" sz="700" dirty="0"/>
              <a:t>: { $sum: "$</a:t>
            </a:r>
            <a:r>
              <a:rPr lang="en-US" altLang="ko-KR" sz="700" dirty="0" err="1"/>
              <a:t>performance.revenue</a:t>
            </a:r>
            <a:r>
              <a:rPr lang="en-US" altLang="ko-KR" sz="700" dirty="0"/>
              <a:t>" },</a:t>
            </a:r>
            <a:br>
              <a:rPr lang="en-US" altLang="ko-KR" sz="700" dirty="0"/>
            </a:br>
            <a:r>
              <a:rPr lang="en-US" altLang="ko-KR" sz="700" dirty="0"/>
              <a:t>      </a:t>
            </a:r>
            <a:r>
              <a:rPr lang="en-US" altLang="ko-KR" sz="700" dirty="0" err="1"/>
              <a:t>ad_ids</a:t>
            </a:r>
            <a:r>
              <a:rPr lang="en-US" altLang="ko-KR" sz="700" dirty="0"/>
              <a:t>: { $</a:t>
            </a:r>
            <a:r>
              <a:rPr lang="en-US" altLang="ko-KR" sz="700" dirty="0" err="1"/>
              <a:t>addToSet</a:t>
            </a:r>
            <a:r>
              <a:rPr lang="en-US" altLang="ko-KR" sz="700" dirty="0"/>
              <a:t>: "$</a:t>
            </a:r>
            <a:r>
              <a:rPr lang="en-US" altLang="ko-KR" sz="700" dirty="0" err="1"/>
              <a:t>ads.ad_id</a:t>
            </a:r>
            <a:r>
              <a:rPr lang="en-US" altLang="ko-KR" sz="700" dirty="0"/>
              <a:t>" }</a:t>
            </a:r>
            <a:br>
              <a:rPr lang="en-US" altLang="ko-KR" sz="700" dirty="0"/>
            </a:br>
            <a:r>
              <a:rPr lang="en-US" altLang="ko-KR" sz="700" dirty="0"/>
              <a:t>    }</a:t>
            </a:r>
            <a:br>
              <a:rPr lang="en-US" altLang="ko-KR" sz="700" dirty="0"/>
            </a:br>
            <a:r>
              <a:rPr lang="en-US" altLang="ko-KR" sz="700" dirty="0"/>
              <a:t>  },</a:t>
            </a:r>
            <a:br>
              <a:rPr lang="en-US" altLang="ko-KR" sz="700" dirty="0"/>
            </a:br>
            <a:r>
              <a:rPr lang="en-US" altLang="ko-KR" sz="700" dirty="0"/>
              <a:t>  {</a:t>
            </a:r>
            <a:br>
              <a:rPr lang="en-US" altLang="ko-KR" sz="700" dirty="0"/>
            </a:br>
            <a:r>
              <a:rPr lang="en-US" altLang="ko-KR" sz="700" dirty="0"/>
              <a:t>    $project: {</a:t>
            </a:r>
            <a:br>
              <a:rPr lang="en-US" altLang="ko-KR" sz="700" dirty="0"/>
            </a:br>
            <a:r>
              <a:rPr lang="en-US" altLang="ko-KR" sz="700" dirty="0"/>
              <a:t>      _id: 0,</a:t>
            </a:r>
            <a:br>
              <a:rPr lang="en-US" altLang="ko-KR" sz="700" dirty="0"/>
            </a:br>
            <a:r>
              <a:rPr lang="en-US" altLang="ko-KR" sz="700" dirty="0"/>
              <a:t>      </a:t>
            </a:r>
            <a:r>
              <a:rPr lang="en-US" altLang="ko-KR" sz="700" dirty="0" err="1"/>
              <a:t>campaign_name</a:t>
            </a:r>
            <a:r>
              <a:rPr lang="en-US" altLang="ko-KR" sz="700" dirty="0"/>
              <a:t>: "$_</a:t>
            </a:r>
            <a:r>
              <a:rPr lang="en-US" altLang="ko-KR" sz="700" dirty="0" err="1"/>
              <a:t>id.campaign_name</a:t>
            </a:r>
            <a:r>
              <a:rPr lang="en-US" altLang="ko-KR" sz="700" dirty="0"/>
              <a:t>",</a:t>
            </a:r>
            <a:br>
              <a:rPr lang="en-US" altLang="ko-KR" sz="700" dirty="0"/>
            </a:br>
            <a:r>
              <a:rPr lang="en-US" altLang="ko-KR" sz="700" dirty="0"/>
              <a:t>      </a:t>
            </a:r>
            <a:r>
              <a:rPr lang="en-US" altLang="ko-KR" sz="700" dirty="0" err="1"/>
              <a:t>total_clicks</a:t>
            </a:r>
            <a:r>
              <a:rPr lang="en-US" altLang="ko-KR" sz="700" dirty="0"/>
              <a:t>: 1,</a:t>
            </a:r>
            <a:br>
              <a:rPr lang="en-US" altLang="ko-KR" sz="700" dirty="0"/>
            </a:br>
            <a:r>
              <a:rPr lang="en-US" altLang="ko-KR" sz="700" dirty="0"/>
              <a:t>      </a:t>
            </a:r>
            <a:r>
              <a:rPr lang="en-US" altLang="ko-KR" sz="700" dirty="0" err="1"/>
              <a:t>total_revenue</a:t>
            </a:r>
            <a:r>
              <a:rPr lang="en-US" altLang="ko-KR" sz="700" dirty="0"/>
              <a:t>: 1,</a:t>
            </a:r>
            <a:br>
              <a:rPr lang="en-US" altLang="ko-KR" sz="700" dirty="0"/>
            </a:br>
            <a:r>
              <a:rPr lang="en-US" altLang="ko-KR" sz="700" dirty="0"/>
              <a:t>      </a:t>
            </a:r>
            <a:r>
              <a:rPr lang="en-US" altLang="ko-KR" sz="700" dirty="0" err="1"/>
              <a:t>ad_count</a:t>
            </a:r>
            <a:r>
              <a:rPr lang="en-US" altLang="ko-KR" sz="700" dirty="0"/>
              <a:t>: { $size: "$</a:t>
            </a:r>
            <a:r>
              <a:rPr lang="en-US" altLang="ko-KR" sz="700" dirty="0" err="1"/>
              <a:t>ad_ids</a:t>
            </a:r>
            <a:r>
              <a:rPr lang="en-US" altLang="ko-KR" sz="700" dirty="0"/>
              <a:t>" }</a:t>
            </a:r>
            <a:br>
              <a:rPr lang="en-US" altLang="ko-KR" sz="700" dirty="0"/>
            </a:br>
            <a:r>
              <a:rPr lang="en-US" altLang="ko-KR" sz="700" dirty="0"/>
              <a:t>    }</a:t>
            </a:r>
            <a:br>
              <a:rPr lang="en-US" altLang="ko-KR" sz="700" dirty="0"/>
            </a:br>
            <a:r>
              <a:rPr lang="en-US" altLang="ko-KR" sz="700" dirty="0"/>
              <a:t>  }</a:t>
            </a:r>
            <a:br>
              <a:rPr lang="en-US" altLang="ko-KR" sz="700" dirty="0"/>
            </a:br>
            <a:r>
              <a:rPr lang="en-US" altLang="ko-KR" sz="700" dirty="0"/>
              <a:t>])</a:t>
            </a:r>
          </a:p>
          <a:p>
            <a:endParaRPr lang="en-US" altLang="ko-KR" sz="7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ABF4A7C-0338-209A-6566-642A769A8BE7}"/>
              </a:ext>
            </a:extLst>
          </p:cNvPr>
          <p:cNvCxnSpPr>
            <a:cxnSpLocks/>
          </p:cNvCxnSpPr>
          <p:nvPr/>
        </p:nvCxnSpPr>
        <p:spPr>
          <a:xfrm flipV="1">
            <a:off x="4596285" y="3869130"/>
            <a:ext cx="765595" cy="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111;p14">
            <a:extLst>
              <a:ext uri="{FF2B5EF4-FFF2-40B4-BE49-F238E27FC236}">
                <a16:creationId xmlns:a16="http://schemas.microsoft.com/office/drawing/2014/main" id="{C359B8C7-8631-F156-C4C1-A2D424CA89BD}"/>
              </a:ext>
            </a:extLst>
          </p:cNvPr>
          <p:cNvSpPr txBox="1"/>
          <p:nvPr/>
        </p:nvSpPr>
        <p:spPr>
          <a:xfrm>
            <a:off x="4331833" y="2087390"/>
            <a:ext cx="545960" cy="33852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ads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C444684-CA49-3B7F-0966-5792AE49D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49" y="3834474"/>
            <a:ext cx="2109888" cy="34563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Google Shape;111;p14">
            <a:extLst>
              <a:ext uri="{FF2B5EF4-FFF2-40B4-BE49-F238E27FC236}">
                <a16:creationId xmlns:a16="http://schemas.microsoft.com/office/drawing/2014/main" id="{24F43BC3-4607-F5F3-A3ED-2C864C081C72}"/>
              </a:ext>
            </a:extLst>
          </p:cNvPr>
          <p:cNvSpPr txBox="1"/>
          <p:nvPr/>
        </p:nvSpPr>
        <p:spPr>
          <a:xfrm>
            <a:off x="701328" y="7365687"/>
            <a:ext cx="931890" cy="33852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/>
              <a:t>ad_groups</a:t>
            </a:r>
            <a:endParaRPr lang="en-US" altLang="ko-KR" sz="10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757AA01-C587-5F00-0F5A-B8C62A6B2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42" y="1234669"/>
            <a:ext cx="1973302" cy="21477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Google Shape;111;p14">
            <a:extLst>
              <a:ext uri="{FF2B5EF4-FFF2-40B4-BE49-F238E27FC236}">
                <a16:creationId xmlns:a16="http://schemas.microsoft.com/office/drawing/2014/main" id="{21461CB0-9569-9488-7C5B-98DDC58ED82B}"/>
              </a:ext>
            </a:extLst>
          </p:cNvPr>
          <p:cNvSpPr txBox="1"/>
          <p:nvPr/>
        </p:nvSpPr>
        <p:spPr>
          <a:xfrm>
            <a:off x="701328" y="3393843"/>
            <a:ext cx="931890" cy="33852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campaigns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1CDC3BD-721D-7688-A456-7D0C8A3A131A}"/>
              </a:ext>
            </a:extLst>
          </p:cNvPr>
          <p:cNvSpPr/>
          <p:nvPr/>
        </p:nvSpPr>
        <p:spPr>
          <a:xfrm>
            <a:off x="270588" y="1449978"/>
            <a:ext cx="1582868" cy="133554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BA09D05-81AE-1A3A-B835-CB4C00301181}"/>
              </a:ext>
            </a:extLst>
          </p:cNvPr>
          <p:cNvSpPr/>
          <p:nvPr/>
        </p:nvSpPr>
        <p:spPr>
          <a:xfrm>
            <a:off x="279297" y="2614749"/>
            <a:ext cx="1582868" cy="133554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3DDD8F9-ACE8-DBDB-3624-1E37F7367FEF}"/>
              </a:ext>
            </a:extLst>
          </p:cNvPr>
          <p:cNvSpPr/>
          <p:nvPr/>
        </p:nvSpPr>
        <p:spPr>
          <a:xfrm>
            <a:off x="484782" y="4148340"/>
            <a:ext cx="1582868" cy="133554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0157279-1DFB-B5D3-C76D-C77A3892AEA6}"/>
              </a:ext>
            </a:extLst>
          </p:cNvPr>
          <p:cNvSpPr/>
          <p:nvPr/>
        </p:nvSpPr>
        <p:spPr>
          <a:xfrm>
            <a:off x="473897" y="5378426"/>
            <a:ext cx="1582868" cy="133554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84293F2-C4B3-D984-2E4A-257732DF8494}"/>
              </a:ext>
            </a:extLst>
          </p:cNvPr>
          <p:cNvSpPr/>
          <p:nvPr/>
        </p:nvSpPr>
        <p:spPr>
          <a:xfrm>
            <a:off x="436886" y="6471352"/>
            <a:ext cx="1582868" cy="133554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1AFEBA1-4B2B-D4BC-CA90-D6196A63A174}"/>
              </a:ext>
            </a:extLst>
          </p:cNvPr>
          <p:cNvSpPr/>
          <p:nvPr/>
        </p:nvSpPr>
        <p:spPr>
          <a:xfrm>
            <a:off x="2698691" y="3259940"/>
            <a:ext cx="1582868" cy="190705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F98E21A-8A52-4F1B-3EC0-CE7BC211F384}"/>
              </a:ext>
            </a:extLst>
          </p:cNvPr>
          <p:cNvSpPr/>
          <p:nvPr/>
        </p:nvSpPr>
        <p:spPr>
          <a:xfrm>
            <a:off x="2686923" y="2412279"/>
            <a:ext cx="1582868" cy="190705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0A71D5B-9B86-31B8-89C5-1FFDA7088DC2}"/>
              </a:ext>
            </a:extLst>
          </p:cNvPr>
          <p:cNvSpPr/>
          <p:nvPr/>
        </p:nvSpPr>
        <p:spPr>
          <a:xfrm>
            <a:off x="2699265" y="1522864"/>
            <a:ext cx="1582868" cy="190705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9FEC936-E13D-D711-F199-BCDEE3669B55}"/>
              </a:ext>
            </a:extLst>
          </p:cNvPr>
          <p:cNvCxnSpPr>
            <a:cxnSpLocks/>
          </p:cNvCxnSpPr>
          <p:nvPr/>
        </p:nvCxnSpPr>
        <p:spPr>
          <a:xfrm>
            <a:off x="1163628" y="3642726"/>
            <a:ext cx="0" cy="41434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4546B35-4081-1EB0-FB6C-D4D4FE6DDB0A}"/>
              </a:ext>
            </a:extLst>
          </p:cNvPr>
          <p:cNvCxnSpPr>
            <a:cxnSpLocks/>
          </p:cNvCxnSpPr>
          <p:nvPr/>
        </p:nvCxnSpPr>
        <p:spPr>
          <a:xfrm flipV="1">
            <a:off x="2141488" y="3450645"/>
            <a:ext cx="504056" cy="58028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556BE405-CE0A-31FA-9F78-3AB459928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4052" y="3951483"/>
            <a:ext cx="1367595" cy="377386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1FAEEE8-3C0A-9EC9-3774-0ECCF5C47F00}"/>
              </a:ext>
            </a:extLst>
          </p:cNvPr>
          <p:cNvCxnSpPr>
            <a:cxnSpLocks/>
          </p:cNvCxnSpPr>
          <p:nvPr/>
        </p:nvCxnSpPr>
        <p:spPr>
          <a:xfrm>
            <a:off x="3366068" y="3778051"/>
            <a:ext cx="0" cy="29258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Google Shape;111;p14">
            <a:extLst>
              <a:ext uri="{FF2B5EF4-FFF2-40B4-BE49-F238E27FC236}">
                <a16:creationId xmlns:a16="http://schemas.microsoft.com/office/drawing/2014/main" id="{69B55D26-BA48-0E8C-ED21-7497A2114C77}"/>
              </a:ext>
            </a:extLst>
          </p:cNvPr>
          <p:cNvSpPr txBox="1"/>
          <p:nvPr/>
        </p:nvSpPr>
        <p:spPr>
          <a:xfrm>
            <a:off x="4070155" y="5637496"/>
            <a:ext cx="1295310" cy="33852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/>
              <a:t>ad_performance</a:t>
            </a:r>
            <a:r>
              <a:rPr lang="en-US" altLang="ko-KR" sz="1000" dirty="0"/>
              <a:t> 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884734-4BC7-E2AE-F73E-E1BD5B154E6E}"/>
              </a:ext>
            </a:extLst>
          </p:cNvPr>
          <p:cNvSpPr/>
          <p:nvPr/>
        </p:nvSpPr>
        <p:spPr>
          <a:xfrm>
            <a:off x="2674052" y="4186541"/>
            <a:ext cx="1367594" cy="238286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6BAF059-7217-A2E4-88BC-71E07A767052}"/>
              </a:ext>
            </a:extLst>
          </p:cNvPr>
          <p:cNvSpPr/>
          <p:nvPr/>
        </p:nvSpPr>
        <p:spPr>
          <a:xfrm>
            <a:off x="2668559" y="5177307"/>
            <a:ext cx="1367594" cy="238286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6872682-945A-56A6-8E39-4D93E91DBC33}"/>
              </a:ext>
            </a:extLst>
          </p:cNvPr>
          <p:cNvSpPr/>
          <p:nvPr/>
        </p:nvSpPr>
        <p:spPr>
          <a:xfrm>
            <a:off x="2645544" y="6155829"/>
            <a:ext cx="1367594" cy="238286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E9942E8-10DA-27B8-BE72-A6F5FBC03287}"/>
              </a:ext>
            </a:extLst>
          </p:cNvPr>
          <p:cNvSpPr/>
          <p:nvPr/>
        </p:nvSpPr>
        <p:spPr>
          <a:xfrm>
            <a:off x="2645544" y="7127401"/>
            <a:ext cx="1367594" cy="238286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A7E70C-21A9-FF90-0087-5829A607CE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1399" y="2938667"/>
            <a:ext cx="2242760" cy="189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458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7BDAC-80C9-0753-C2E7-A60F046C5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BFC571FA-5EBF-6F6E-4FF9-C976B92F9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272" y="768485"/>
            <a:ext cx="7710053" cy="248869"/>
          </a:xfrm>
        </p:spPr>
        <p:txBody>
          <a:bodyPr/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[Section 5: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날짜별 일일 매출 집계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</p:txBody>
      </p:sp>
      <p:sp>
        <p:nvSpPr>
          <p:cNvPr id="5" name="Google Shape;111;p14">
            <a:extLst>
              <a:ext uri="{FF2B5EF4-FFF2-40B4-BE49-F238E27FC236}">
                <a16:creationId xmlns:a16="http://schemas.microsoft.com/office/drawing/2014/main" id="{399E2508-CD19-CCAB-BCDA-C9B115F2A09A}"/>
              </a:ext>
            </a:extLst>
          </p:cNvPr>
          <p:cNvSpPr txBox="1"/>
          <p:nvPr/>
        </p:nvSpPr>
        <p:spPr>
          <a:xfrm>
            <a:off x="7542088" y="1181993"/>
            <a:ext cx="3288820" cy="600161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altLang="ko-KR" sz="900" b="1" dirty="0"/>
              <a:t>[Section 5: </a:t>
            </a:r>
            <a:r>
              <a:rPr lang="ko-KR" altLang="en-US" sz="900" b="1" dirty="0"/>
              <a:t>날짜별 일일 매출 집계</a:t>
            </a:r>
            <a:r>
              <a:rPr lang="en-US" altLang="ko-KR" sz="900" b="1" dirty="0"/>
              <a:t>]</a:t>
            </a:r>
            <a:br>
              <a:rPr lang="en-US" altLang="ko-KR" sz="900" b="1" dirty="0"/>
            </a:br>
            <a:endParaRPr lang="en-US" altLang="ko-KR" sz="9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/>
              <a:t>SELECT </a:t>
            </a:r>
            <a:br>
              <a:rPr lang="en-US" altLang="ko-KR" sz="900" dirty="0"/>
            </a:br>
            <a:r>
              <a:rPr lang="en-US" altLang="ko-KR" sz="900" dirty="0"/>
              <a:t>  DATE(date) as </a:t>
            </a:r>
            <a:r>
              <a:rPr lang="en-US" altLang="ko-KR" sz="900" dirty="0" err="1"/>
              <a:t>report_date</a:t>
            </a:r>
            <a:r>
              <a:rPr lang="en-US" altLang="ko-KR" sz="900" dirty="0"/>
              <a:t>,</a:t>
            </a:r>
            <a:br>
              <a:rPr lang="en-US" altLang="ko-KR" sz="900" dirty="0"/>
            </a:br>
            <a:r>
              <a:rPr lang="en-US" altLang="ko-KR" sz="900" dirty="0"/>
              <a:t>  SUM(revenue) as </a:t>
            </a:r>
            <a:r>
              <a:rPr lang="en-US" altLang="ko-KR" sz="900" dirty="0" err="1"/>
              <a:t>daily_revenue</a:t>
            </a:r>
            <a:r>
              <a:rPr lang="en-US" altLang="ko-KR" sz="900" dirty="0"/>
              <a:t>,</a:t>
            </a:r>
            <a:br>
              <a:rPr lang="en-US" altLang="ko-KR" sz="900" dirty="0"/>
            </a:br>
            <a:r>
              <a:rPr lang="en-US" altLang="ko-KR" sz="900" dirty="0"/>
              <a:t>  SUM(clicks) as </a:t>
            </a:r>
            <a:r>
              <a:rPr lang="en-US" altLang="ko-KR" sz="900" dirty="0" err="1"/>
              <a:t>daily_clicks</a:t>
            </a:r>
            <a:r>
              <a:rPr lang="en-US" altLang="ko-KR" sz="900" dirty="0"/>
              <a:t>,</a:t>
            </a:r>
            <a:br>
              <a:rPr lang="en-US" altLang="ko-KR" sz="900" dirty="0"/>
            </a:br>
            <a:r>
              <a:rPr lang="en-US" altLang="ko-KR" sz="900" dirty="0"/>
              <a:t>  AVG(ctr) as </a:t>
            </a:r>
            <a:r>
              <a:rPr lang="en-US" altLang="ko-KR" sz="900" dirty="0" err="1"/>
              <a:t>avg_ctr</a:t>
            </a:r>
            <a:br>
              <a:rPr lang="en-US" altLang="ko-KR" sz="900" dirty="0"/>
            </a:br>
            <a:r>
              <a:rPr lang="en-US" altLang="ko-KR" sz="900" dirty="0"/>
              <a:t>FROM </a:t>
            </a:r>
            <a:r>
              <a:rPr lang="en-US" altLang="ko-KR" sz="900" dirty="0" err="1"/>
              <a:t>ad_performance</a:t>
            </a:r>
            <a:br>
              <a:rPr lang="en-US" altLang="ko-KR" sz="900" dirty="0"/>
            </a:br>
            <a:r>
              <a:rPr lang="en-US" altLang="ko-KR" sz="900" dirty="0"/>
              <a:t>GROUP BY DATE(date)</a:t>
            </a:r>
            <a:br>
              <a:rPr lang="en-US" altLang="ko-KR" sz="900" dirty="0"/>
            </a:br>
            <a:r>
              <a:rPr lang="en-US" altLang="ko-KR" sz="900" dirty="0"/>
              <a:t>ORDER BY </a:t>
            </a:r>
            <a:r>
              <a:rPr lang="en-US" altLang="ko-KR" sz="900" dirty="0" err="1"/>
              <a:t>report_date</a:t>
            </a:r>
            <a:r>
              <a:rPr lang="en-US" altLang="ko-KR" sz="900" dirty="0"/>
              <a:t> DESC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dirty="0"/>
          </a:p>
          <a:p>
            <a:endParaRPr lang="en-US" altLang="ko-KR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 err="1"/>
              <a:t>db.ad_performance.aggregate</a:t>
            </a:r>
            <a:r>
              <a:rPr lang="en-US" altLang="ko-KR" sz="900" dirty="0"/>
              <a:t>([</a:t>
            </a:r>
            <a:br>
              <a:rPr lang="en-US" altLang="ko-KR" sz="900" dirty="0"/>
            </a:br>
            <a:r>
              <a:rPr lang="en-US" altLang="ko-KR" sz="900" dirty="0"/>
              <a:t>  {</a:t>
            </a:r>
            <a:br>
              <a:rPr lang="en-US" altLang="ko-KR" sz="900" dirty="0"/>
            </a:br>
            <a:r>
              <a:rPr lang="en-US" altLang="ko-KR" sz="900" dirty="0"/>
              <a:t>    $group: {</a:t>
            </a:r>
            <a:br>
              <a:rPr lang="en-US" altLang="ko-KR" sz="900" dirty="0"/>
            </a:br>
            <a:r>
              <a:rPr lang="en-US" altLang="ko-KR" sz="900" dirty="0"/>
              <a:t>      _id: {</a:t>
            </a:r>
            <a:br>
              <a:rPr lang="en-US" altLang="ko-KR" sz="900" dirty="0"/>
            </a:br>
            <a:r>
              <a:rPr lang="en-US" altLang="ko-KR" sz="900" dirty="0"/>
              <a:t>        $</a:t>
            </a:r>
            <a:r>
              <a:rPr lang="en-US" altLang="ko-KR" sz="900" dirty="0" err="1"/>
              <a:t>dateToString</a:t>
            </a:r>
            <a:r>
              <a:rPr lang="en-US" altLang="ko-KR" sz="900" dirty="0"/>
              <a:t>: { format: "%Y-%m-%d", date: "$date" }</a:t>
            </a:r>
            <a:br>
              <a:rPr lang="en-US" altLang="ko-KR" sz="900" dirty="0"/>
            </a:br>
            <a:r>
              <a:rPr lang="en-US" altLang="ko-KR" sz="900" dirty="0"/>
              <a:t>      },</a:t>
            </a:r>
            <a:br>
              <a:rPr lang="en-US" altLang="ko-KR" sz="900" dirty="0"/>
            </a:br>
            <a:r>
              <a:rPr lang="en-US" altLang="ko-KR" sz="900" dirty="0"/>
              <a:t>      </a:t>
            </a:r>
            <a:r>
              <a:rPr lang="en-US" altLang="ko-KR" sz="900" dirty="0" err="1"/>
              <a:t>daily_revenue</a:t>
            </a:r>
            <a:r>
              <a:rPr lang="en-US" altLang="ko-KR" sz="900" dirty="0"/>
              <a:t>: { $sum: "$revenue" },</a:t>
            </a:r>
            <a:br>
              <a:rPr lang="en-US" altLang="ko-KR" sz="900" dirty="0"/>
            </a:br>
            <a:r>
              <a:rPr lang="en-US" altLang="ko-KR" sz="900" dirty="0"/>
              <a:t>      </a:t>
            </a:r>
            <a:r>
              <a:rPr lang="en-US" altLang="ko-KR" sz="900" dirty="0" err="1"/>
              <a:t>daily_clicks</a:t>
            </a:r>
            <a:r>
              <a:rPr lang="en-US" altLang="ko-KR" sz="900" dirty="0"/>
              <a:t>: { $sum: "$clicks" },</a:t>
            </a:r>
            <a:br>
              <a:rPr lang="en-US" altLang="ko-KR" sz="900" dirty="0"/>
            </a:br>
            <a:r>
              <a:rPr lang="en-US" altLang="ko-KR" sz="900" dirty="0"/>
              <a:t>      </a:t>
            </a:r>
            <a:r>
              <a:rPr lang="en-US" altLang="ko-KR" sz="900" dirty="0" err="1"/>
              <a:t>avg_ctr</a:t>
            </a:r>
            <a:r>
              <a:rPr lang="en-US" altLang="ko-KR" sz="900" dirty="0"/>
              <a:t>: { $avg: "$ctr" }</a:t>
            </a:r>
            <a:br>
              <a:rPr lang="en-US" altLang="ko-KR" sz="900" dirty="0"/>
            </a:br>
            <a:r>
              <a:rPr lang="en-US" altLang="ko-KR" sz="900" dirty="0"/>
              <a:t>    }</a:t>
            </a:r>
            <a:br>
              <a:rPr lang="en-US" altLang="ko-KR" sz="900" dirty="0"/>
            </a:br>
            <a:r>
              <a:rPr lang="en-US" altLang="ko-KR" sz="900" dirty="0"/>
              <a:t>  },</a:t>
            </a:r>
            <a:br>
              <a:rPr lang="en-US" altLang="ko-KR" sz="900" dirty="0"/>
            </a:br>
            <a:r>
              <a:rPr lang="en-US" altLang="ko-KR" sz="900" dirty="0"/>
              <a:t>  {</a:t>
            </a:r>
            <a:br>
              <a:rPr lang="en-US" altLang="ko-KR" sz="900" dirty="0"/>
            </a:br>
            <a:r>
              <a:rPr lang="en-US" altLang="ko-KR" sz="900" dirty="0"/>
              <a:t>    $sort: { _id: -1 }</a:t>
            </a:r>
            <a:br>
              <a:rPr lang="en-US" altLang="ko-KR" sz="900" dirty="0"/>
            </a:br>
            <a:r>
              <a:rPr lang="en-US" altLang="ko-KR" sz="900" dirty="0"/>
              <a:t>  },</a:t>
            </a:r>
            <a:br>
              <a:rPr lang="en-US" altLang="ko-KR" sz="900" dirty="0"/>
            </a:br>
            <a:r>
              <a:rPr lang="en-US" altLang="ko-KR" sz="900" dirty="0"/>
              <a:t>  {</a:t>
            </a:r>
            <a:br>
              <a:rPr lang="en-US" altLang="ko-KR" sz="900" dirty="0"/>
            </a:br>
            <a:r>
              <a:rPr lang="en-US" altLang="ko-KR" sz="900" dirty="0"/>
              <a:t>    $project: {</a:t>
            </a:r>
            <a:br>
              <a:rPr lang="en-US" altLang="ko-KR" sz="900" dirty="0"/>
            </a:br>
            <a:r>
              <a:rPr lang="en-US" altLang="ko-KR" sz="900" dirty="0"/>
              <a:t>      _id: 0,</a:t>
            </a:r>
            <a:br>
              <a:rPr lang="en-US" altLang="ko-KR" sz="900" dirty="0"/>
            </a:br>
            <a:r>
              <a:rPr lang="en-US" altLang="ko-KR" sz="900" dirty="0"/>
              <a:t>      </a:t>
            </a:r>
            <a:r>
              <a:rPr lang="en-US" altLang="ko-KR" sz="900" dirty="0" err="1"/>
              <a:t>report_date</a:t>
            </a:r>
            <a:r>
              <a:rPr lang="en-US" altLang="ko-KR" sz="900" dirty="0"/>
              <a:t>: "$_id",</a:t>
            </a:r>
            <a:br>
              <a:rPr lang="en-US" altLang="ko-KR" sz="900" dirty="0"/>
            </a:br>
            <a:r>
              <a:rPr lang="en-US" altLang="ko-KR" sz="900" dirty="0"/>
              <a:t>      </a:t>
            </a:r>
            <a:r>
              <a:rPr lang="en-US" altLang="ko-KR" sz="900" dirty="0" err="1"/>
              <a:t>daily_revenue</a:t>
            </a:r>
            <a:r>
              <a:rPr lang="en-US" altLang="ko-KR" sz="900" dirty="0"/>
              <a:t>: 1,</a:t>
            </a:r>
            <a:br>
              <a:rPr lang="en-US" altLang="ko-KR" sz="900" dirty="0"/>
            </a:br>
            <a:r>
              <a:rPr lang="en-US" altLang="ko-KR" sz="900" dirty="0"/>
              <a:t>      </a:t>
            </a:r>
            <a:r>
              <a:rPr lang="en-US" altLang="ko-KR" sz="900" dirty="0" err="1"/>
              <a:t>daily_clicks</a:t>
            </a:r>
            <a:r>
              <a:rPr lang="en-US" altLang="ko-KR" sz="900" dirty="0"/>
              <a:t>: 1,</a:t>
            </a:r>
            <a:br>
              <a:rPr lang="en-US" altLang="ko-KR" sz="900" dirty="0"/>
            </a:br>
            <a:r>
              <a:rPr lang="en-US" altLang="ko-KR" sz="900" dirty="0"/>
              <a:t>      </a:t>
            </a:r>
            <a:r>
              <a:rPr lang="en-US" altLang="ko-KR" sz="900" dirty="0" err="1"/>
              <a:t>avg_ctr</a:t>
            </a:r>
            <a:r>
              <a:rPr lang="en-US" altLang="ko-KR" sz="900" dirty="0"/>
              <a:t>: { $round: ["$</a:t>
            </a:r>
            <a:r>
              <a:rPr lang="en-US" altLang="ko-KR" sz="900" dirty="0" err="1"/>
              <a:t>avg_ctr</a:t>
            </a:r>
            <a:r>
              <a:rPr lang="en-US" altLang="ko-KR" sz="900" dirty="0"/>
              <a:t>", 2] }</a:t>
            </a:r>
            <a:br>
              <a:rPr lang="en-US" altLang="ko-KR" sz="900" dirty="0"/>
            </a:br>
            <a:r>
              <a:rPr lang="en-US" altLang="ko-KR" sz="900" dirty="0"/>
              <a:t>    }</a:t>
            </a:r>
            <a:br>
              <a:rPr lang="en-US" altLang="ko-KR" sz="900" dirty="0"/>
            </a:br>
            <a:r>
              <a:rPr lang="en-US" altLang="ko-KR" sz="900" dirty="0"/>
              <a:t>  }</a:t>
            </a:r>
            <a:br>
              <a:rPr lang="en-US" altLang="ko-KR" sz="900" dirty="0"/>
            </a:br>
            <a:r>
              <a:rPr lang="en-US" altLang="ko-KR" sz="900" dirty="0"/>
              <a:t>])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/>
              <a:t>$project: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900" dirty="0"/>
              <a:t>SELECT </a:t>
            </a:r>
            <a:r>
              <a:rPr lang="ko-KR" altLang="en-US" sz="900" dirty="0"/>
              <a:t>절 </a:t>
            </a:r>
            <a:r>
              <a:rPr lang="en-US" altLang="ko-KR" sz="900" dirty="0"/>
              <a:t>(</a:t>
            </a:r>
            <a:r>
              <a:rPr lang="ko-KR" altLang="en-US" sz="900" dirty="0"/>
              <a:t>필드 선택</a:t>
            </a:r>
            <a:r>
              <a:rPr lang="en-US" altLang="ko-KR" sz="900" dirty="0"/>
              <a:t>/</a:t>
            </a:r>
            <a:r>
              <a:rPr lang="ko-KR" altLang="en-US" sz="900" dirty="0"/>
              <a:t>변환</a:t>
            </a:r>
            <a:r>
              <a:rPr lang="en-US" altLang="ko-KR" sz="9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dirty="0"/>
          </a:p>
          <a:p>
            <a:endParaRPr lang="en-US" altLang="ko-KR" sz="9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906616-8DE1-2DCC-07B7-A6CBE191A030}"/>
              </a:ext>
            </a:extLst>
          </p:cNvPr>
          <p:cNvCxnSpPr>
            <a:cxnSpLocks/>
          </p:cNvCxnSpPr>
          <p:nvPr/>
        </p:nvCxnSpPr>
        <p:spPr>
          <a:xfrm flipV="1">
            <a:off x="2861568" y="3942861"/>
            <a:ext cx="765595" cy="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040C2DDD-5DE7-68B4-7276-FE06E7A8B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376" y="2087587"/>
            <a:ext cx="1367595" cy="37738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Google Shape;111;p14">
            <a:extLst>
              <a:ext uri="{FF2B5EF4-FFF2-40B4-BE49-F238E27FC236}">
                <a16:creationId xmlns:a16="http://schemas.microsoft.com/office/drawing/2014/main" id="{E2FA4DE6-EFBD-566D-E5F2-77459029D65F}"/>
              </a:ext>
            </a:extLst>
          </p:cNvPr>
          <p:cNvSpPr txBox="1"/>
          <p:nvPr/>
        </p:nvSpPr>
        <p:spPr>
          <a:xfrm>
            <a:off x="1127883" y="5927252"/>
            <a:ext cx="1295310" cy="33852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/>
              <a:t>ad_performance</a:t>
            </a:r>
            <a:r>
              <a:rPr lang="en-US" altLang="ko-KR" sz="1000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742A11-0560-5A50-4A1F-E8A8E70B2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417" y="2296798"/>
            <a:ext cx="1943268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042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E70C8-1075-6586-1CBA-EE09EBE04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F131FB-3EBE-CDE8-FFD9-04B4321DF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272" y="768485"/>
            <a:ext cx="7710053" cy="248869"/>
          </a:xfrm>
        </p:spPr>
        <p:txBody>
          <a:bodyPr/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[Section 6: HAVING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절 구현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집계 후 필터링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)]</a:t>
            </a:r>
          </a:p>
        </p:txBody>
      </p:sp>
      <p:sp>
        <p:nvSpPr>
          <p:cNvPr id="5" name="Google Shape;111;p14">
            <a:extLst>
              <a:ext uri="{FF2B5EF4-FFF2-40B4-BE49-F238E27FC236}">
                <a16:creationId xmlns:a16="http://schemas.microsoft.com/office/drawing/2014/main" id="{5716F19A-BDE7-AE32-2544-A82F585A60C5}"/>
              </a:ext>
            </a:extLst>
          </p:cNvPr>
          <p:cNvSpPr txBox="1"/>
          <p:nvPr/>
        </p:nvSpPr>
        <p:spPr>
          <a:xfrm>
            <a:off x="7830120" y="1176769"/>
            <a:ext cx="3000788" cy="572461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altLang="ko-KR" sz="900" b="1" dirty="0"/>
              <a:t>[Section 6: HAVING </a:t>
            </a:r>
            <a:r>
              <a:rPr lang="ko-KR" altLang="en-US" sz="900" b="1" dirty="0"/>
              <a:t>절 구현 </a:t>
            </a:r>
            <a:r>
              <a:rPr lang="en-US" altLang="ko-KR" sz="900" b="1" dirty="0"/>
              <a:t>(</a:t>
            </a:r>
            <a:r>
              <a:rPr lang="ko-KR" altLang="en-US" sz="900" b="1" dirty="0"/>
              <a:t>집계 후 필터링</a:t>
            </a:r>
            <a:r>
              <a:rPr lang="en-US" altLang="ko-KR" sz="900" b="1" dirty="0"/>
              <a:t>)]</a:t>
            </a:r>
            <a:br>
              <a:rPr lang="en-US" altLang="ko-KR" sz="900" b="1" dirty="0"/>
            </a:br>
            <a:endParaRPr lang="en-US" altLang="ko-KR" sz="9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/>
              <a:t>SELECT </a:t>
            </a:r>
            <a:br>
              <a:rPr lang="en-US" altLang="ko-KR" sz="900" dirty="0"/>
            </a:br>
            <a:r>
              <a:rPr lang="en-US" altLang="ko-KR" sz="900" dirty="0"/>
              <a:t>  </a:t>
            </a:r>
            <a:r>
              <a:rPr lang="en-US" altLang="ko-KR" sz="900" dirty="0" err="1"/>
              <a:t>ad_id</a:t>
            </a:r>
            <a:r>
              <a:rPr lang="en-US" altLang="ko-KR" sz="900" dirty="0"/>
              <a:t>,</a:t>
            </a:r>
            <a:br>
              <a:rPr lang="en-US" altLang="ko-KR" sz="900" dirty="0"/>
            </a:br>
            <a:r>
              <a:rPr lang="en-US" altLang="ko-KR" sz="900" dirty="0"/>
              <a:t>  SUM(revenue) as </a:t>
            </a:r>
            <a:r>
              <a:rPr lang="en-US" altLang="ko-KR" sz="900" dirty="0" err="1"/>
              <a:t>total_revenue</a:t>
            </a:r>
            <a:br>
              <a:rPr lang="en-US" altLang="ko-KR" sz="900" dirty="0"/>
            </a:br>
            <a:r>
              <a:rPr lang="en-US" altLang="ko-KR" sz="900" dirty="0"/>
              <a:t>FROM </a:t>
            </a:r>
            <a:r>
              <a:rPr lang="en-US" altLang="ko-KR" sz="900" dirty="0" err="1"/>
              <a:t>ad_performance</a:t>
            </a:r>
            <a:br>
              <a:rPr lang="en-US" altLang="ko-KR" sz="900" dirty="0"/>
            </a:br>
            <a:r>
              <a:rPr lang="en-US" altLang="ko-KR" sz="900" dirty="0"/>
              <a:t>GROUP BY </a:t>
            </a:r>
            <a:r>
              <a:rPr lang="en-US" altLang="ko-KR" sz="900" dirty="0" err="1"/>
              <a:t>ad_id</a:t>
            </a:r>
            <a:br>
              <a:rPr lang="en-US" altLang="ko-KR" sz="900" dirty="0"/>
            </a:br>
            <a:r>
              <a:rPr lang="en-US" altLang="ko-KR" sz="900" dirty="0"/>
              <a:t>HAVING SUM(revenue) &gt; 2000000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dirty="0"/>
          </a:p>
          <a:p>
            <a:endParaRPr lang="en-US" altLang="ko-KR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 err="1"/>
              <a:t>db.ad_performance.aggregate</a:t>
            </a:r>
            <a:r>
              <a:rPr lang="en-US" altLang="ko-KR" sz="900" dirty="0"/>
              <a:t>([</a:t>
            </a:r>
            <a:br>
              <a:rPr lang="en-US" altLang="ko-KR" sz="900" dirty="0"/>
            </a:br>
            <a:r>
              <a:rPr lang="en-US" altLang="ko-KR" sz="900" dirty="0"/>
              <a:t>  {</a:t>
            </a:r>
            <a:br>
              <a:rPr lang="en-US" altLang="ko-KR" sz="900" dirty="0"/>
            </a:br>
            <a:r>
              <a:rPr lang="en-US" altLang="ko-KR" sz="900" dirty="0"/>
              <a:t>    $group: {</a:t>
            </a:r>
            <a:br>
              <a:rPr lang="en-US" altLang="ko-KR" sz="900" dirty="0"/>
            </a:br>
            <a:r>
              <a:rPr lang="en-US" altLang="ko-KR" sz="900" dirty="0"/>
              <a:t>      _id: "$</a:t>
            </a:r>
            <a:r>
              <a:rPr lang="en-US" altLang="ko-KR" sz="900" dirty="0" err="1"/>
              <a:t>ad_id</a:t>
            </a:r>
            <a:r>
              <a:rPr lang="en-US" altLang="ko-KR" sz="900" dirty="0"/>
              <a:t>",</a:t>
            </a:r>
            <a:br>
              <a:rPr lang="en-US" altLang="ko-KR" sz="900" dirty="0"/>
            </a:br>
            <a:r>
              <a:rPr lang="en-US" altLang="ko-KR" sz="900" dirty="0"/>
              <a:t>      </a:t>
            </a:r>
            <a:r>
              <a:rPr lang="en-US" altLang="ko-KR" sz="900" dirty="0" err="1"/>
              <a:t>total_revenue</a:t>
            </a:r>
            <a:r>
              <a:rPr lang="en-US" altLang="ko-KR" sz="900" dirty="0"/>
              <a:t>: { $sum: "$revenue" }</a:t>
            </a:r>
            <a:br>
              <a:rPr lang="en-US" altLang="ko-KR" sz="900" dirty="0"/>
            </a:br>
            <a:r>
              <a:rPr lang="en-US" altLang="ko-KR" sz="900" dirty="0"/>
              <a:t>    }</a:t>
            </a:r>
            <a:br>
              <a:rPr lang="en-US" altLang="ko-KR" sz="900" dirty="0"/>
            </a:br>
            <a:r>
              <a:rPr lang="en-US" altLang="ko-KR" sz="900" dirty="0"/>
              <a:t>  },</a:t>
            </a:r>
            <a:br>
              <a:rPr lang="en-US" altLang="ko-KR" sz="900" dirty="0"/>
            </a:br>
            <a:r>
              <a:rPr lang="en-US" altLang="ko-KR" sz="900" dirty="0"/>
              <a:t>  {</a:t>
            </a:r>
            <a:br>
              <a:rPr lang="en-US" altLang="ko-KR" sz="900" dirty="0"/>
            </a:br>
            <a:r>
              <a:rPr lang="en-US" altLang="ko-KR" sz="900" dirty="0"/>
              <a:t>    $match: {</a:t>
            </a:r>
            <a:br>
              <a:rPr lang="en-US" altLang="ko-KR" sz="900" dirty="0"/>
            </a:br>
            <a:r>
              <a:rPr lang="en-US" altLang="ko-KR" sz="900" dirty="0"/>
              <a:t>      </a:t>
            </a:r>
            <a:r>
              <a:rPr lang="en-US" altLang="ko-KR" sz="900" dirty="0" err="1"/>
              <a:t>total_revenue</a:t>
            </a:r>
            <a:r>
              <a:rPr lang="en-US" altLang="ko-KR" sz="900" dirty="0"/>
              <a:t>: { $</a:t>
            </a:r>
            <a:r>
              <a:rPr lang="en-US" altLang="ko-KR" sz="900" dirty="0" err="1"/>
              <a:t>gt</a:t>
            </a:r>
            <a:r>
              <a:rPr lang="en-US" altLang="ko-KR" sz="900" dirty="0"/>
              <a:t>: 2000000 }</a:t>
            </a:r>
            <a:br>
              <a:rPr lang="en-US" altLang="ko-KR" sz="900" dirty="0"/>
            </a:br>
            <a:r>
              <a:rPr lang="en-US" altLang="ko-KR" sz="900" dirty="0"/>
              <a:t>    }</a:t>
            </a:r>
            <a:br>
              <a:rPr lang="en-US" altLang="ko-KR" sz="900" dirty="0"/>
            </a:br>
            <a:r>
              <a:rPr lang="en-US" altLang="ko-KR" sz="900" dirty="0"/>
              <a:t>  }</a:t>
            </a:r>
            <a:br>
              <a:rPr lang="en-US" altLang="ko-KR" sz="900" dirty="0"/>
            </a:br>
            <a:r>
              <a:rPr lang="en-US" altLang="ko-KR" sz="900" dirty="0"/>
              <a:t>])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/>
              <a:t>$match</a:t>
            </a:r>
            <a:r>
              <a:rPr lang="ko-KR" altLang="en-US" sz="900" dirty="0"/>
              <a:t>가 </a:t>
            </a:r>
            <a:r>
              <a:rPr lang="en-US" altLang="ko-KR" sz="900" dirty="0"/>
              <a:t>$group </a:t>
            </a:r>
            <a:r>
              <a:rPr lang="ko-KR" altLang="en-US" sz="900" dirty="0"/>
              <a:t>앞에 있으면 → </a:t>
            </a:r>
            <a:r>
              <a:rPr lang="en-US" altLang="ko-KR" sz="900" dirty="0"/>
              <a:t>WHERE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/>
              <a:t>$match</a:t>
            </a:r>
            <a:r>
              <a:rPr lang="ko-KR" altLang="en-US" sz="900" dirty="0"/>
              <a:t>가 </a:t>
            </a:r>
            <a:r>
              <a:rPr lang="en-US" altLang="ko-KR" sz="900" dirty="0"/>
              <a:t>$group </a:t>
            </a:r>
            <a:r>
              <a:rPr lang="ko-KR" altLang="en-US" sz="900" dirty="0"/>
              <a:t>뒤에 있으면 → </a:t>
            </a:r>
            <a:r>
              <a:rPr lang="en-US" altLang="ko-KR" sz="900" dirty="0"/>
              <a:t>HAVING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/>
              <a:t>$group: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900" dirty="0"/>
              <a:t>MySQL</a:t>
            </a:r>
            <a:r>
              <a:rPr lang="ko-KR" altLang="en-US" sz="900" dirty="0"/>
              <a:t>의 </a:t>
            </a:r>
            <a:r>
              <a:rPr lang="en-US" altLang="ko-KR" sz="900" dirty="0"/>
              <a:t>GROUP BY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/>
              <a:t>$sum, $avg, $max, $min: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900" dirty="0"/>
              <a:t>집계 함수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/>
              <a:t>$match (before $group):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900" dirty="0"/>
              <a:t>WHERE </a:t>
            </a:r>
            <a:r>
              <a:rPr lang="ko-KR" altLang="en-US" sz="900" dirty="0"/>
              <a:t>조건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/>
              <a:t>$match (after $group):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900" dirty="0"/>
              <a:t>HAVING </a:t>
            </a:r>
            <a:r>
              <a:rPr lang="ko-KR" altLang="en-US" sz="900" dirty="0"/>
              <a:t>조건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/>
              <a:t>$project: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900" dirty="0"/>
              <a:t>SELECT </a:t>
            </a:r>
            <a:r>
              <a:rPr lang="ko-KR" altLang="en-US" sz="900" dirty="0"/>
              <a:t>절 </a:t>
            </a:r>
            <a:r>
              <a:rPr lang="en-US" altLang="ko-KR" sz="900" dirty="0"/>
              <a:t>(</a:t>
            </a:r>
            <a:r>
              <a:rPr lang="ko-KR" altLang="en-US" sz="900" dirty="0"/>
              <a:t>필드 선택</a:t>
            </a:r>
            <a:r>
              <a:rPr lang="en-US" altLang="ko-KR" sz="900" dirty="0"/>
              <a:t>/</a:t>
            </a:r>
            <a:r>
              <a:rPr lang="ko-KR" altLang="en-US" sz="900" dirty="0"/>
              <a:t>변환</a:t>
            </a:r>
            <a:r>
              <a:rPr lang="en-US" altLang="ko-KR" sz="9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/>
              <a:t>$sort: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900" dirty="0"/>
              <a:t>ORDER BY</a:t>
            </a:r>
          </a:p>
          <a:p>
            <a:endParaRPr lang="en-US" altLang="ko-KR" sz="9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89E215-18F1-5337-E167-DEBB53064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704" y="3580879"/>
            <a:ext cx="1699407" cy="723963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D2A0104-29A3-08CA-9B12-DD247D8ED27D}"/>
              </a:ext>
            </a:extLst>
          </p:cNvPr>
          <p:cNvCxnSpPr>
            <a:cxnSpLocks/>
          </p:cNvCxnSpPr>
          <p:nvPr/>
        </p:nvCxnSpPr>
        <p:spPr>
          <a:xfrm flipV="1">
            <a:off x="2861568" y="3942861"/>
            <a:ext cx="765595" cy="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2D1B2B8A-C102-02BA-8D1E-947287C07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376" y="2087587"/>
            <a:ext cx="1367595" cy="37738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Google Shape;111;p14">
            <a:extLst>
              <a:ext uri="{FF2B5EF4-FFF2-40B4-BE49-F238E27FC236}">
                <a16:creationId xmlns:a16="http://schemas.microsoft.com/office/drawing/2014/main" id="{918F0A48-8BFF-D1B6-B4E7-4D93DF2C758F}"/>
              </a:ext>
            </a:extLst>
          </p:cNvPr>
          <p:cNvSpPr txBox="1"/>
          <p:nvPr/>
        </p:nvSpPr>
        <p:spPr>
          <a:xfrm>
            <a:off x="1127883" y="5927252"/>
            <a:ext cx="1295310" cy="33852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/>
              <a:t>ad_performance</a:t>
            </a:r>
            <a:r>
              <a:rPr lang="en-US" altLang="ko-KR" sz="1000" dirty="0"/>
              <a:t> 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3E1C5E4-FD62-7A73-2CA7-28B7DB50B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7593" y="5759995"/>
            <a:ext cx="4610500" cy="15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023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0" y="3290218"/>
            <a:ext cx="10907713" cy="1195138"/>
          </a:xfrm>
        </p:spPr>
        <p:txBody>
          <a:bodyPr/>
          <a:lstStyle/>
          <a:p>
            <a:pPr indent="0" algn="ctr" defTabSz="457200" latinLnBrk="0">
              <a:lnSpc>
                <a:spcPct val="120000"/>
              </a:lnSpc>
              <a:spcAft>
                <a:spcPts val="0"/>
              </a:spcAft>
              <a:buSzTx/>
              <a:buFontTx/>
              <a:buNone/>
              <a:defRPr/>
            </a:pPr>
            <a:r>
              <a:rPr kumimoji="1" lang="ko-KR" altLang="en-US" sz="6000" b="0" i="0" u="none" strike="noStrike" kern="1200" cap="none" spc="0" normalizeH="0" baseline="0" noProof="0" dirty="0">
                <a:ln w="1270"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endParaRPr lang="ko-KR" altLang="en-US" sz="4000" dirty="0">
              <a:latin typeface="Samsung Sharp Sans 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15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707B1-9532-B884-3B66-E31841509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0F575E5A-03CD-BD7A-5258-432626D4B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88" y="1393221"/>
            <a:ext cx="7068536" cy="24958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A0DF041F-6BE9-EDFA-2CF7-7EDB7B719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MongoDB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접속 및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Google OAuth 2.0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기반 회원가입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</a:p>
        </p:txBody>
      </p:sp>
      <p:sp>
        <p:nvSpPr>
          <p:cNvPr id="14" name="Google Shape;111;p14">
            <a:extLst>
              <a:ext uri="{FF2B5EF4-FFF2-40B4-BE49-F238E27FC236}">
                <a16:creationId xmlns:a16="http://schemas.microsoft.com/office/drawing/2014/main" id="{125E8064-5DAF-3B7B-E2E5-74FAC02EAE94}"/>
              </a:ext>
            </a:extLst>
          </p:cNvPr>
          <p:cNvSpPr txBox="1"/>
          <p:nvPr/>
        </p:nvSpPr>
        <p:spPr>
          <a:xfrm>
            <a:off x="3875556" y="3323367"/>
            <a:ext cx="2412774" cy="3385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ko-KR" altLang="en-US" sz="1000" b="1" dirty="0"/>
              <a:t>약관 수락</a:t>
            </a:r>
            <a:endParaRPr lang="en-US" altLang="ko-KR" sz="10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F2F76B-04BB-0913-A54F-5BFD70312D63}"/>
              </a:ext>
            </a:extLst>
          </p:cNvPr>
          <p:cNvSpPr/>
          <p:nvPr/>
        </p:nvSpPr>
        <p:spPr>
          <a:xfrm>
            <a:off x="2760249" y="3383731"/>
            <a:ext cx="965415" cy="432048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E122B16-50E8-8682-2D6D-9CBAF0DE7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972" y="2807387"/>
            <a:ext cx="4907362" cy="48472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Google Shape;111;p14">
            <a:extLst>
              <a:ext uri="{FF2B5EF4-FFF2-40B4-BE49-F238E27FC236}">
                <a16:creationId xmlns:a16="http://schemas.microsoft.com/office/drawing/2014/main" id="{F14B7BDC-44D7-4B2A-646D-22125B3B016A}"/>
              </a:ext>
            </a:extLst>
          </p:cNvPr>
          <p:cNvSpPr txBox="1"/>
          <p:nvPr/>
        </p:nvSpPr>
        <p:spPr>
          <a:xfrm>
            <a:off x="6461968" y="7272163"/>
            <a:ext cx="2412774" cy="3385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ko-KR" altLang="en-US" sz="1000" b="1" dirty="0"/>
              <a:t>간단한 설문 답변</a:t>
            </a:r>
            <a:endParaRPr lang="en-US" altLang="ko-KR" sz="1000" b="1" dirty="0"/>
          </a:p>
        </p:txBody>
      </p:sp>
    </p:spTree>
    <p:extLst>
      <p:ext uri="{BB962C8B-B14F-4D97-AF65-F5344CB8AC3E}">
        <p14:creationId xmlns:p14="http://schemas.microsoft.com/office/powerpoint/2010/main" val="3369022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AC8C3-EFE5-98BF-3BB2-40EF9BC58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AAB4E9A-D851-3701-4D46-E56C2A29B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00" y="1157368"/>
            <a:ext cx="8349885" cy="65860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A3125F80-25A6-83E9-DAAC-E5799E6CD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MongoDB Cluster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47C888-8F41-F3EA-DF70-1741CD1F1179}"/>
              </a:ext>
            </a:extLst>
          </p:cNvPr>
          <p:cNvSpPr/>
          <p:nvPr/>
        </p:nvSpPr>
        <p:spPr>
          <a:xfrm>
            <a:off x="7338004" y="7369792"/>
            <a:ext cx="1157937" cy="338524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Google Shape;111;p14">
            <a:extLst>
              <a:ext uri="{FF2B5EF4-FFF2-40B4-BE49-F238E27FC236}">
                <a16:creationId xmlns:a16="http://schemas.microsoft.com/office/drawing/2014/main" id="{8E13666B-1160-FC9A-2350-C6C2953C1270}"/>
              </a:ext>
            </a:extLst>
          </p:cNvPr>
          <p:cNvSpPr txBox="1"/>
          <p:nvPr/>
        </p:nvSpPr>
        <p:spPr>
          <a:xfrm>
            <a:off x="8467835" y="2375619"/>
            <a:ext cx="2412774" cy="6463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ko-KR" altLang="en-US" sz="1000" b="1" dirty="0"/>
              <a:t>테스트를 위해서 무료 </a:t>
            </a:r>
            <a:r>
              <a:rPr lang="en-US" altLang="ko-KR" sz="1000" b="1" dirty="0"/>
              <a:t>Cluster</a:t>
            </a:r>
            <a:r>
              <a:rPr lang="ko-KR" altLang="en-US" sz="1000" b="1" dirty="0"/>
              <a:t> 생성</a:t>
            </a:r>
            <a:endParaRPr lang="en-US" altLang="ko-KR" sz="1000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ko-KR" sz="1000" b="1" dirty="0"/>
              <a:t>Cluster </a:t>
            </a:r>
            <a:r>
              <a:rPr lang="ko-KR" altLang="en-US" sz="1000" b="1" dirty="0"/>
              <a:t>이름 지정</a:t>
            </a:r>
            <a:endParaRPr lang="en-US" altLang="ko-KR" sz="1000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ko-KR" sz="1000" b="1" dirty="0"/>
              <a:t>Provider </a:t>
            </a:r>
            <a:r>
              <a:rPr lang="ko-KR" altLang="en-US" sz="1000" b="1" dirty="0"/>
              <a:t>지정 </a:t>
            </a:r>
            <a:r>
              <a:rPr lang="en-US" altLang="ko-KR" sz="1000" b="1" dirty="0"/>
              <a:t>(GCP)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20289E-E496-6E58-1364-6FFDE91B2992}"/>
              </a:ext>
            </a:extLst>
          </p:cNvPr>
          <p:cNvSpPr/>
          <p:nvPr/>
        </p:nvSpPr>
        <p:spPr>
          <a:xfrm>
            <a:off x="5814493" y="1871563"/>
            <a:ext cx="2609439" cy="1800200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BC53B55-0847-EF9E-6635-A7F732D34603}"/>
              </a:ext>
            </a:extLst>
          </p:cNvPr>
          <p:cNvSpPr/>
          <p:nvPr/>
        </p:nvSpPr>
        <p:spPr>
          <a:xfrm>
            <a:off x="287028" y="5307524"/>
            <a:ext cx="2736304" cy="380463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0918DD-439C-BB66-08FE-76192E2ADD38}"/>
              </a:ext>
            </a:extLst>
          </p:cNvPr>
          <p:cNvSpPr/>
          <p:nvPr/>
        </p:nvSpPr>
        <p:spPr>
          <a:xfrm>
            <a:off x="1151124" y="5963448"/>
            <a:ext cx="936104" cy="444619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A81030-B508-C1E2-4EDC-A301ABDEB25D}"/>
              </a:ext>
            </a:extLst>
          </p:cNvPr>
          <p:cNvSpPr/>
          <p:nvPr/>
        </p:nvSpPr>
        <p:spPr>
          <a:xfrm>
            <a:off x="287028" y="6747684"/>
            <a:ext cx="2736304" cy="380463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Google Shape;111;p14">
            <a:extLst>
              <a:ext uri="{FF2B5EF4-FFF2-40B4-BE49-F238E27FC236}">
                <a16:creationId xmlns:a16="http://schemas.microsoft.com/office/drawing/2014/main" id="{0BC6BB3D-9BE7-D1D1-FCC3-989CEB4025E3}"/>
              </a:ext>
            </a:extLst>
          </p:cNvPr>
          <p:cNvSpPr txBox="1"/>
          <p:nvPr/>
        </p:nvSpPr>
        <p:spPr>
          <a:xfrm>
            <a:off x="3305370" y="5708718"/>
            <a:ext cx="5018245" cy="9540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ko-KR" sz="1000" b="1" dirty="0"/>
              <a:t>MongoDB Atlas</a:t>
            </a:r>
            <a:r>
              <a:rPr lang="ko-KR" altLang="en-US" sz="1000" b="1" dirty="0"/>
              <a:t>는 자체 서버를 운영하지 않고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클라우드 </a:t>
            </a:r>
            <a:r>
              <a:rPr lang="en-US" altLang="ko-KR" sz="1000" b="1" dirty="0"/>
              <a:t>Provider</a:t>
            </a:r>
            <a:r>
              <a:rPr lang="ko-KR" altLang="en-US" sz="1000" b="1" dirty="0"/>
              <a:t>의 인프라를 임대하여 사용</a:t>
            </a:r>
            <a:endParaRPr lang="en-US" altLang="ko-KR" sz="1000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ko-KR" sz="1000" b="1" dirty="0"/>
              <a:t>GCP </a:t>
            </a:r>
            <a:r>
              <a:rPr lang="ko-KR" altLang="en-US" sz="1000" b="1" dirty="0"/>
              <a:t>서울 </a:t>
            </a:r>
            <a:r>
              <a:rPr lang="ko-KR" altLang="en-US" sz="1000" b="1" dirty="0" err="1"/>
              <a:t>리전에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MongoDB </a:t>
            </a:r>
            <a:r>
              <a:rPr lang="ko-KR" altLang="en-US" sz="1000" b="1" dirty="0"/>
              <a:t>클러스터 생성</a:t>
            </a:r>
            <a:endParaRPr lang="en-US" altLang="ko-KR" sz="10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000" b="1" dirty="0"/>
              <a:t>GCP</a:t>
            </a:r>
            <a:r>
              <a:rPr lang="ko-KR" altLang="en-US" sz="1000" b="1" dirty="0"/>
              <a:t>에서 실행 중인 애플리케이션 → </a:t>
            </a:r>
            <a:r>
              <a:rPr lang="en-US" altLang="ko-KR" sz="1000" b="1" dirty="0"/>
              <a:t>GCP MongoDB </a:t>
            </a:r>
            <a:r>
              <a:rPr lang="ko-KR" altLang="en-US" sz="1000" b="1" dirty="0"/>
              <a:t>연결 시 가장 빠름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000" b="1" dirty="0"/>
              <a:t>AWS/Azure </a:t>
            </a:r>
            <a:r>
              <a:rPr lang="ko-KR" altLang="en-US" sz="1000" b="1" dirty="0"/>
              <a:t>애플리케이션 → </a:t>
            </a:r>
            <a:r>
              <a:rPr lang="en-US" altLang="ko-KR" sz="1000" b="1" dirty="0"/>
              <a:t>GCP MongoDB </a:t>
            </a:r>
            <a:r>
              <a:rPr lang="ko-KR" altLang="en-US" sz="1000" b="1" dirty="0"/>
              <a:t>연결 시 약간 느림 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인터넷 경유</a:t>
            </a:r>
            <a:r>
              <a:rPr lang="en-US" altLang="ko-KR" sz="1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30559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06131-077C-154B-DA3F-9E1DC2C88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4BCC6D3-E94E-2F1F-3D89-6617E44B3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37" y="1295499"/>
            <a:ext cx="7094891" cy="6027214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B4867C01-0F78-31C8-A27D-DC84A1406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MongoDB Cluster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sp>
        <p:nvSpPr>
          <p:cNvPr id="22" name="Google Shape;111;p14">
            <a:extLst>
              <a:ext uri="{FF2B5EF4-FFF2-40B4-BE49-F238E27FC236}">
                <a16:creationId xmlns:a16="http://schemas.microsoft.com/office/drawing/2014/main" id="{206257F6-D66E-C572-1488-AC89A7AB3415}"/>
              </a:ext>
            </a:extLst>
          </p:cNvPr>
          <p:cNvSpPr txBox="1"/>
          <p:nvPr/>
        </p:nvSpPr>
        <p:spPr>
          <a:xfrm>
            <a:off x="7515608" y="3244495"/>
            <a:ext cx="3222611" cy="80018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ko-KR" altLang="en-US" sz="1000" b="1" dirty="0"/>
              <a:t>생성된 </a:t>
            </a:r>
            <a:r>
              <a:rPr lang="en-US" altLang="ko-KR" sz="1000" b="1" dirty="0"/>
              <a:t>Cluster</a:t>
            </a:r>
            <a:r>
              <a:rPr lang="ko-KR" altLang="en-US" sz="1000" b="1" dirty="0"/>
              <a:t>에 접속할 수 있도록 자동으로 </a:t>
            </a:r>
            <a:r>
              <a:rPr lang="en-US" altLang="ko-KR" sz="1000" b="1" dirty="0"/>
              <a:t>White List IP </a:t>
            </a:r>
            <a:r>
              <a:rPr lang="en-US" altLang="ko-KR" sz="1000" b="1" dirty="0" err="1"/>
              <a:t>adress</a:t>
            </a:r>
            <a:r>
              <a:rPr lang="ko-KR" altLang="en-US" sz="1000" b="1" dirty="0"/>
              <a:t>를 등록</a:t>
            </a:r>
            <a:endParaRPr lang="en-US" altLang="ko-KR" sz="1000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ko-KR" altLang="en-US" sz="1000" b="1" dirty="0"/>
              <a:t>추후 다른 </a:t>
            </a:r>
            <a:r>
              <a:rPr lang="en-US" altLang="ko-KR" sz="1000" b="1" dirty="0"/>
              <a:t>IP</a:t>
            </a:r>
            <a:r>
              <a:rPr lang="ko-KR" altLang="en-US" sz="1000" b="1" dirty="0"/>
              <a:t>에서 </a:t>
            </a:r>
            <a:r>
              <a:rPr lang="en-US" altLang="ko-KR" sz="1000" b="1" dirty="0"/>
              <a:t>Cluster</a:t>
            </a:r>
            <a:r>
              <a:rPr lang="ko-KR" altLang="en-US" sz="1000" b="1" dirty="0"/>
              <a:t>에 접속이 필요한 경우 </a:t>
            </a:r>
            <a:r>
              <a:rPr lang="en-US" altLang="ko-KR" sz="1000" b="1" dirty="0"/>
              <a:t>Network Access</a:t>
            </a:r>
            <a:r>
              <a:rPr lang="ko-KR" altLang="en-US" sz="1000" b="1" dirty="0"/>
              <a:t>에서 </a:t>
            </a:r>
            <a:r>
              <a:rPr lang="en-US" altLang="ko-KR" sz="1000" b="1" dirty="0"/>
              <a:t>White List</a:t>
            </a:r>
            <a:r>
              <a:rPr lang="ko-KR" altLang="en-US" sz="1000" b="1" dirty="0"/>
              <a:t> 등록 필요</a:t>
            </a:r>
            <a:endParaRPr lang="en-US" altLang="ko-KR" sz="10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3D0D40D-A8F7-CFD3-B131-A058E4ED17B7}"/>
              </a:ext>
            </a:extLst>
          </p:cNvPr>
          <p:cNvSpPr/>
          <p:nvPr/>
        </p:nvSpPr>
        <p:spPr>
          <a:xfrm>
            <a:off x="628014" y="3259883"/>
            <a:ext cx="6624736" cy="720080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1BF752-329D-5BE6-B997-3773812F01D2}"/>
              </a:ext>
            </a:extLst>
          </p:cNvPr>
          <p:cNvSpPr/>
          <p:nvPr/>
        </p:nvSpPr>
        <p:spPr>
          <a:xfrm>
            <a:off x="658948" y="5111923"/>
            <a:ext cx="5370972" cy="648072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Google Shape;111;p14">
            <a:extLst>
              <a:ext uri="{FF2B5EF4-FFF2-40B4-BE49-F238E27FC236}">
                <a16:creationId xmlns:a16="http://schemas.microsoft.com/office/drawing/2014/main" id="{FCDAF5F9-A05C-4BB1-92E7-AA9176C78336}"/>
              </a:ext>
            </a:extLst>
          </p:cNvPr>
          <p:cNvSpPr txBox="1"/>
          <p:nvPr/>
        </p:nvSpPr>
        <p:spPr>
          <a:xfrm>
            <a:off x="6822008" y="5158926"/>
            <a:ext cx="3222611" cy="9540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ko-KR" sz="1000" b="1" dirty="0"/>
              <a:t>Database</a:t>
            </a:r>
            <a:r>
              <a:rPr lang="ko-KR" altLang="en-US" sz="1000" b="1" dirty="0"/>
              <a:t> 접속에 필요한 </a:t>
            </a:r>
            <a:r>
              <a:rPr lang="en-US" altLang="ko-KR" sz="1000" b="1" dirty="0"/>
              <a:t>Username, Password </a:t>
            </a:r>
            <a:r>
              <a:rPr lang="ko-KR" altLang="en-US" sz="1000" b="1" dirty="0"/>
              <a:t>정보를 기입</a:t>
            </a:r>
            <a:endParaRPr lang="en-US" altLang="ko-KR" sz="1000" b="1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ko-KR" altLang="en-US" sz="1000" b="1" dirty="0"/>
              <a:t>추후 </a:t>
            </a:r>
            <a:r>
              <a:rPr lang="en-US" altLang="ko-KR" sz="1000" b="1" dirty="0"/>
              <a:t>Database </a:t>
            </a:r>
            <a:r>
              <a:rPr lang="ko-KR" altLang="en-US" sz="1000" b="1" dirty="0"/>
              <a:t>접속 시 필요정보 확인</a:t>
            </a:r>
            <a:endParaRPr lang="en-US" altLang="ko-KR" sz="10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000" b="1" dirty="0"/>
              <a:t>Username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000" b="1" dirty="0"/>
              <a:t>Password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981B932-48EC-1448-1357-9BF2D15EC0F7}"/>
              </a:ext>
            </a:extLst>
          </p:cNvPr>
          <p:cNvSpPr/>
          <p:nvPr/>
        </p:nvSpPr>
        <p:spPr>
          <a:xfrm>
            <a:off x="658948" y="5759995"/>
            <a:ext cx="1626556" cy="432048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5632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A3CAD-15D9-B749-7896-31483F047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A048EBC-268E-5CF9-435B-178EF5E22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MongoDB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접속을 위한 방법</a:t>
            </a:r>
          </a:p>
        </p:txBody>
      </p:sp>
      <p:sp>
        <p:nvSpPr>
          <p:cNvPr id="22" name="Google Shape;111;p14">
            <a:extLst>
              <a:ext uri="{FF2B5EF4-FFF2-40B4-BE49-F238E27FC236}">
                <a16:creationId xmlns:a16="http://schemas.microsoft.com/office/drawing/2014/main" id="{E5CAAEEC-F0D3-732F-7C23-269F3646082A}"/>
              </a:ext>
            </a:extLst>
          </p:cNvPr>
          <p:cNvSpPr txBox="1"/>
          <p:nvPr/>
        </p:nvSpPr>
        <p:spPr>
          <a:xfrm>
            <a:off x="6394730" y="2807667"/>
            <a:ext cx="4387719" cy="49241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ko-KR" sz="1000" b="1" dirty="0"/>
              <a:t>MongoDB </a:t>
            </a:r>
            <a:r>
              <a:rPr lang="ko-KR" altLang="en-US" sz="1000" b="1" dirty="0"/>
              <a:t>연결 설정을 위한 </a:t>
            </a:r>
            <a:r>
              <a:rPr lang="en-US" altLang="ko-KR" sz="1000" b="1" dirty="0"/>
              <a:t>connection string</a:t>
            </a:r>
            <a:r>
              <a:rPr lang="ko-KR" altLang="en-US" sz="1000" b="1" dirty="0"/>
              <a:t>과 각 개발 언어별 연결 방법 안내</a:t>
            </a:r>
            <a:endParaRPr lang="en-US" altLang="ko-KR" sz="100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76A1A86-7670-61DF-09AD-81B4FED4F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64" y="1151483"/>
            <a:ext cx="6159025" cy="626405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117E753-3EE1-AB87-9662-2EB9BE3728FE}"/>
              </a:ext>
            </a:extLst>
          </p:cNvPr>
          <p:cNvSpPr/>
          <p:nvPr/>
        </p:nvSpPr>
        <p:spPr>
          <a:xfrm>
            <a:off x="341288" y="2729837"/>
            <a:ext cx="5688632" cy="725902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0F693D-4403-50B4-87A6-E8F108D1B19D}"/>
              </a:ext>
            </a:extLst>
          </p:cNvPr>
          <p:cNvSpPr/>
          <p:nvPr/>
        </p:nvSpPr>
        <p:spPr>
          <a:xfrm>
            <a:off x="341288" y="3834063"/>
            <a:ext cx="5688632" cy="707618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642DFC-5281-A870-7E48-16A4BAD46E9A}"/>
              </a:ext>
            </a:extLst>
          </p:cNvPr>
          <p:cNvSpPr/>
          <p:nvPr/>
        </p:nvSpPr>
        <p:spPr>
          <a:xfrm>
            <a:off x="338977" y="4588042"/>
            <a:ext cx="5688632" cy="657726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ED0899-DE62-ECC3-30D4-81FF3E31B345}"/>
              </a:ext>
            </a:extLst>
          </p:cNvPr>
          <p:cNvSpPr/>
          <p:nvPr/>
        </p:nvSpPr>
        <p:spPr>
          <a:xfrm>
            <a:off x="360460" y="5966366"/>
            <a:ext cx="5688632" cy="657726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Google Shape;111;p14">
            <a:extLst>
              <a:ext uri="{FF2B5EF4-FFF2-40B4-BE49-F238E27FC236}">
                <a16:creationId xmlns:a16="http://schemas.microsoft.com/office/drawing/2014/main" id="{EB90A945-C7A1-41D7-13FA-274EB02EB83D}"/>
              </a:ext>
            </a:extLst>
          </p:cNvPr>
          <p:cNvSpPr txBox="1"/>
          <p:nvPr/>
        </p:nvSpPr>
        <p:spPr>
          <a:xfrm>
            <a:off x="6394729" y="3667759"/>
            <a:ext cx="4387720" cy="80018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ko-KR" sz="1000" b="1" dirty="0"/>
              <a:t>MongoDB Compass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000" b="1" dirty="0"/>
              <a:t>데스크톱 </a:t>
            </a:r>
            <a:r>
              <a:rPr lang="en-US" altLang="ko-KR" sz="1000" b="1" dirty="0"/>
              <a:t>GUI </a:t>
            </a:r>
            <a:r>
              <a:rPr lang="ko-KR" altLang="en-US" sz="1000" b="1" dirty="0"/>
              <a:t>도구</a:t>
            </a:r>
            <a:endParaRPr lang="en-US" altLang="ko-KR" sz="10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dirty="0"/>
              <a:t>MongoDB</a:t>
            </a:r>
            <a:r>
              <a:rPr lang="ko-KR" altLang="en-US" sz="1000" b="1" dirty="0"/>
              <a:t>를 시각적으로 관리할 수 있는 로컬 설치형 애플리케이션</a:t>
            </a:r>
            <a:endParaRPr lang="en-US" altLang="ko-KR" sz="10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dirty="0"/>
              <a:t>Connection String</a:t>
            </a:r>
            <a:r>
              <a:rPr lang="ko-KR" altLang="en-US" sz="1000" b="1" dirty="0"/>
              <a:t>을 입력하여 접속</a:t>
            </a:r>
            <a:endParaRPr lang="en-US" altLang="ko-KR" sz="1000" b="1" dirty="0"/>
          </a:p>
        </p:txBody>
      </p:sp>
      <p:sp>
        <p:nvSpPr>
          <p:cNvPr id="7" name="Google Shape;111;p14">
            <a:extLst>
              <a:ext uri="{FF2B5EF4-FFF2-40B4-BE49-F238E27FC236}">
                <a16:creationId xmlns:a16="http://schemas.microsoft.com/office/drawing/2014/main" id="{CD3CD9C5-A49F-21EF-9660-73482C55146F}"/>
              </a:ext>
            </a:extLst>
          </p:cNvPr>
          <p:cNvSpPr txBox="1"/>
          <p:nvPr/>
        </p:nvSpPr>
        <p:spPr>
          <a:xfrm>
            <a:off x="6394729" y="4588042"/>
            <a:ext cx="4404280" cy="80018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dirty="0" err="1"/>
              <a:t>Mongosh</a:t>
            </a:r>
            <a:r>
              <a:rPr lang="en-US" altLang="ko-KR" sz="1000" b="1" dirty="0"/>
              <a:t> (CLI)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000" b="1" dirty="0"/>
              <a:t>명령어를 직접 입력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000" b="1" dirty="0"/>
              <a:t>터미널에서 작업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000" b="1" dirty="0"/>
              <a:t>텍스트로 결과 출력</a:t>
            </a:r>
            <a:endParaRPr lang="en-US" altLang="ko-KR" sz="1000" b="1" dirty="0"/>
          </a:p>
        </p:txBody>
      </p:sp>
    </p:spTree>
    <p:extLst>
      <p:ext uri="{BB962C8B-B14F-4D97-AF65-F5344CB8AC3E}">
        <p14:creationId xmlns:p14="http://schemas.microsoft.com/office/powerpoint/2010/main" val="1132317890"/>
      </p:ext>
    </p:extLst>
  </p:cSld>
  <p:clrMapOvr>
    <a:masterClrMapping/>
  </p:clrMapOvr>
</p:sld>
</file>

<file path=ppt/theme/theme1.xml><?xml version="1.0" encoding="utf-8"?>
<a:theme xmlns:a="http://schemas.openxmlformats.org/drawingml/2006/main" name="본문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제목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제목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3E92AA1CF09E24394123D714C0896DE" ma:contentTypeVersion="9" ma:contentTypeDescription="새 문서를 만듭니다." ma:contentTypeScope="" ma:versionID="096a8d0a33dd0bd1c2bedee0f77b63c1">
  <xsd:schema xmlns:xsd="http://www.w3.org/2001/XMLSchema" xmlns:xs="http://www.w3.org/2001/XMLSchema" xmlns:p="http://schemas.microsoft.com/office/2006/metadata/properties" xmlns:ns2="9815f4bc-7302-4653-8c5d-8f418e6b87d2" xmlns:ns3="4c263c58-7cda-4a49-b09a-e44bbedbd177" targetNamespace="http://schemas.microsoft.com/office/2006/metadata/properties" ma:root="true" ma:fieldsID="2a1dd23055aa773c6ee276e3ee65ee49" ns2:_="" ns3:_="">
    <xsd:import namespace="9815f4bc-7302-4653-8c5d-8f418e6b87d2"/>
    <xsd:import namespace="4c263c58-7cda-4a49-b09a-e44bbedbd1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15f4bc-7302-4653-8c5d-8f418e6b87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이미지 태그" ma:readOnly="false" ma:fieldId="{5cf76f15-5ced-4ddc-b409-7134ff3c332f}" ma:taxonomyMulti="true" ma:sspId="753c4177-3535-4d6a-b43b-cefe080621a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263c58-7cda-4a49-b09a-e44bbedbd177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706fc316-580e-4c8a-a0be-3de8b2228311}" ma:internalName="TaxCatchAll" ma:showField="CatchAllData" ma:web="4c263c58-7cda-4a49-b09a-e44bbedbd1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815f4bc-7302-4653-8c5d-8f418e6b87d2">
      <Terms xmlns="http://schemas.microsoft.com/office/infopath/2007/PartnerControls"/>
    </lcf76f155ced4ddcb4097134ff3c332f>
    <TaxCatchAll xmlns="4c263c58-7cda-4a49-b09a-e44bbedbd177" xsi:nil="true"/>
  </documentManagement>
</p:properties>
</file>

<file path=customXml/itemProps1.xml><?xml version="1.0" encoding="utf-8"?>
<ds:datastoreItem xmlns:ds="http://schemas.openxmlformats.org/officeDocument/2006/customXml" ds:itemID="{5E868925-9E93-48DA-8F9C-A017924AA3B2}">
  <ds:schemaRefs>
    <ds:schemaRef ds:uri="4c263c58-7cda-4a49-b09a-e44bbedbd177"/>
    <ds:schemaRef ds:uri="9815f4bc-7302-4653-8c5d-8f418e6b87d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6805D0E-E839-4B5E-9DEF-B3142EF2D3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1AD66F2-5053-4BC0-90FC-D17D5DC12CA9}">
  <ds:schemaRefs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purl.org/dc/dcmitype/"/>
    <ds:schemaRef ds:uri="4c263c58-7cda-4a49-b09a-e44bbedbd177"/>
    <ds:schemaRef ds:uri="http://purl.org/dc/elements/1.1/"/>
    <ds:schemaRef ds:uri="http://www.w3.org/XML/1998/namespace"/>
    <ds:schemaRef ds:uri="9815f4bc-7302-4653-8c5d-8f418e6b87d2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26563</TotalTime>
  <Words>4771</Words>
  <Application>Microsoft Office PowerPoint</Application>
  <PresentationFormat>사용자 지정</PresentationFormat>
  <Paragraphs>399</Paragraphs>
  <Slides>53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53</vt:i4>
      </vt:variant>
    </vt:vector>
  </HeadingPairs>
  <TitlesOfParts>
    <vt:vector size="70" baseType="lpstr">
      <vt:lpstr>JetBrains Mono</vt:lpstr>
      <vt:lpstr>KoPub돋움체 Light</vt:lpstr>
      <vt:lpstr>Samsung Sharp Sans Bold</vt:lpstr>
      <vt:lpstr>Samsung Sharp Sans Regular</vt:lpstr>
      <vt:lpstr>SamsungOne 800</vt:lpstr>
      <vt:lpstr>SamsungOneKorean 700</vt:lpstr>
      <vt:lpstr>공체 Medium</vt:lpstr>
      <vt:lpstr>나눔고딕</vt:lpstr>
      <vt:lpstr>나눔스퀘어</vt:lpstr>
      <vt:lpstr>나눔스퀘어 Bold</vt:lpstr>
      <vt:lpstr>나눔스퀘어 ExtraBold</vt:lpstr>
      <vt:lpstr>맑은 고딕</vt:lpstr>
      <vt:lpstr>Arial</vt:lpstr>
      <vt:lpstr>Courier New</vt:lpstr>
      <vt:lpstr>본문</vt:lpstr>
      <vt:lpstr>제목</vt:lpstr>
      <vt:lpstr>1_제목</vt:lpstr>
      <vt:lpstr>MongoDB</vt:lpstr>
      <vt:lpstr>PowerPoint 프레젠테이션</vt:lpstr>
      <vt:lpstr>PowerPoint 프레젠테이션</vt:lpstr>
      <vt:lpstr>1. MongoDB 가입/접속</vt:lpstr>
      <vt:lpstr>MongoDB 접속 및 Google OAuth 2.0 기반 회원가입/로그인 </vt:lpstr>
      <vt:lpstr>MongoDB 접속 및 Google OAuth 2.0 기반 회원가입/로그인</vt:lpstr>
      <vt:lpstr>MongoDB Cluster 생성</vt:lpstr>
      <vt:lpstr>MongoDB Cluster 생성</vt:lpstr>
      <vt:lpstr>MongoDB 접속을 위한 방법</vt:lpstr>
      <vt:lpstr>각 언어별 MongoDB 접속 방법 가이드 제공</vt:lpstr>
      <vt:lpstr>MongoDB Compass 설치</vt:lpstr>
      <vt:lpstr>Mongosh 설치</vt:lpstr>
      <vt:lpstr>PowerPoint 프레젠테이션</vt:lpstr>
      <vt:lpstr>2. MongoDB Compass</vt:lpstr>
      <vt:lpstr>MongoDB Compass 접속방법</vt:lpstr>
      <vt:lpstr>MongoDB Compass (Database 생성, Collection 생성)</vt:lpstr>
      <vt:lpstr>MongoDB Compass (Collection에 데이터 Insert 방법)</vt:lpstr>
      <vt:lpstr>Collection 특성 및 관계</vt:lpstr>
      <vt:lpstr>3. MongoDB 기본검색</vt:lpstr>
      <vt:lpstr>[Section 1: 전체 데이터 조회 (SELECT *)]</vt:lpstr>
      <vt:lpstr>[Section 2: 특정 필드만 조회 (SELECT 특정 컬럼)]</vt:lpstr>
      <vt:lpstr>[Section 3: _id 제외하고 조회]</vt:lpstr>
      <vt:lpstr>[Section 4: 중첩 객체 필드 조회 (Nested Document)]</vt:lpstr>
      <vt:lpstr>[Section 5: Document에서 배열 필드 조회]</vt:lpstr>
      <vt:lpstr>4. MongoDB Filtering</vt:lpstr>
      <vt:lpstr>[Section 1: 단순 조건 검색 (=)]</vt:lpstr>
      <vt:lpstr>[Section 2: 숫자 비교 (&gt;, &gt;=, &lt;, &lt;=)]</vt:lpstr>
      <vt:lpstr>[Section 3: 범위 조건 (BETWEEN)]</vt:lpstr>
      <vt:lpstr>[Section  4: AND 조건 (여러 조건 동시 만족)]</vt:lpstr>
      <vt:lpstr>[Section  5: OR 조건 (여러 조건 중 하나만 만족)]</vt:lpstr>
      <vt:lpstr>[Section  6: IN 조건 (여러 값 중 하나)]</vt:lpstr>
      <vt:lpstr>[Section  7: NOT 조건 (같지 않음)]</vt:lpstr>
      <vt:lpstr>[Section  8: 날짜 조건]</vt:lpstr>
      <vt:lpstr>[Section  9: 중첩 객체 필드 조건]</vt:lpstr>
      <vt:lpstr>[Section  10: 배열 검색]</vt:lpstr>
      <vt:lpstr>[Section  11: 복합 조건 (AND + OR)]</vt:lpstr>
      <vt:lpstr>5. MongoDB 정렬 및 LIMIT</vt:lpstr>
      <vt:lpstr>[Section  1: 기본 정렬 (오름차순/내림차순)]</vt:lpstr>
      <vt:lpstr>[Section  2: LIMIT (상위 N개만 조회)]</vt:lpstr>
      <vt:lpstr>[Section  3: SKIP (페이징 처리)]</vt:lpstr>
      <vt:lpstr>6. MongoDB lookup (Join)</vt:lpstr>
      <vt:lpstr>[Section 1: 1:1 JOIN (ads + ad_groups)]</vt:lpstr>
      <vt:lpstr>[Section 2: 1:N JOIN (ads + ad_performance)]</vt:lpstr>
      <vt:lpstr>[Section 3: 다단계 JOIN (campaigns → ad_groups → ads)]</vt:lpstr>
      <vt:lpstr>[Section 4: 전체 JOIN (campaigns → ad_groups → ads → ad_performance)]</vt:lpstr>
      <vt:lpstr>7. MongoDB 집계 분석</vt:lpstr>
      <vt:lpstr>[Section 1: 기본 GROUP BY + COUNT]</vt:lpstr>
      <vt:lpstr>[Section 2: SUM, AVG 집계]</vt:lpstr>
      <vt:lpstr>[Section 3: 필터링 + 집계 (WHERE + GROUP BY)]</vt:lpstr>
      <vt:lpstr>[Section 4: JOIN + GROUP BY]</vt:lpstr>
      <vt:lpstr>[Section 5: 날짜별 일일 매출 집계]</vt:lpstr>
      <vt:lpstr>[Section 6: HAVING 절 구현 (집계 후 필터링)]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LYN</dc:creator>
  <cp:lastModifiedBy>KangHyunwook</cp:lastModifiedBy>
  <cp:revision>804</cp:revision>
  <cp:lastPrinted>2024-06-04T13:23:20Z</cp:lastPrinted>
  <dcterms:created xsi:type="dcterms:W3CDTF">2023-04-20T03:11:48Z</dcterms:created>
  <dcterms:modified xsi:type="dcterms:W3CDTF">2025-10-27T00:46:14Z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0x010100D3E92AA1CF09E24394123D714C0896DE</vt:lpwstr>
  </property>
  <property fmtid="{D5CDD505-2E9C-101B-9397-08002B2CF9AE}" pid="3" name="MediaServiceImageTags">
    <vt:lpwstr/>
  </property>
</Properties>
</file>